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xml" Extension="xml"/>
  <Default ContentType="image/png" Extension="png"/>
  <Default ContentType="application/vnd.openxmlformats-officedocument.wordprocessingml.document" Extension="docx"/>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wordprocessingml.document" PartName="/ppt/embeddings/Microsoft_Office_Word_Document2.docx"/>
  <Override ContentType="application/vnd.openxmlformats-officedocument.wordprocessingml.document" PartName="/ppt/embeddings/Microsoft_Office_Word_Document1.docx"/>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Lst>
  <p:sldSz cy="6858000" cx="9144000"/>
  <p:notesSz cx="6807200" cy="9939000"/>
  <p:embeddedFontLst>
    <p:embeddedFont>
      <p:font typeface="Libre Franklin"/>
      <p:regular r:id="rId62"/>
      <p:bold r:id="rId63"/>
      <p:italic r:id="rId64"/>
      <p:boldItalic r:id="rId65"/>
    </p:embeddedFont>
    <p:embeddedFont>
      <p:font typeface="Libre Franklin Medium"/>
      <p:regular r:id="rId66"/>
      <p:bold r:id="rId67"/>
      <p:italic r:id="rId68"/>
      <p:boldItalic r:id="rId6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90">
          <p15:clr>
            <a:srgbClr val="000000"/>
          </p15:clr>
        </p15:guide>
        <p15:guide id="2" pos="2160">
          <p15:clr>
            <a:srgbClr val="000000"/>
          </p15:clr>
        </p15:guide>
      </p15:sldGuideLst>
    </p:ext>
    <p:ext uri="http://customooxmlschemas.google.com/">
      <go:slidesCustomData xmlns:go="http://customooxmlschemas.google.com/" r:id="rId70" roundtripDataSignature="AMtx7mjvJcj1hxMa1DgczNU8ll14JBZO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80E9D8A-2642-4A45-9106-3199B2EF40A1}">
  <a:tblStyle styleId="{280E9D8A-2642-4A45-9106-3199B2EF40A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150A43D-65D4-4964-95CA-143CE834A791}" styleName="Table_1">
    <a:wholeTbl>
      <a:tcTxStyle b="off" i="off">
        <a:font>
          <a:latin typeface="Franklin Gothic Book"/>
          <a:ea typeface="Franklin Gothic Book"/>
          <a:cs typeface="Franklin Gothic Book"/>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5FE90B1-66F5-460F-87A0-A0EFFC05CA87}" styleName="Table_2">
    <a:wholeTbl>
      <a:tcTxStyle b="off" i="off">
        <a:font>
          <a:latin typeface="Franklin Gothic Book"/>
          <a:ea typeface="Franklin Gothic Book"/>
          <a:cs typeface="Franklin Gothic Book"/>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CF0E7"/>
          </a:solidFill>
        </a:fill>
      </a:tcStyle>
    </a:wholeTbl>
    <a:band1H>
      <a:tcTxStyle/>
      <a:tcStyle>
        <a:fill>
          <a:solidFill>
            <a:srgbClr val="F9DFCC"/>
          </a:solidFill>
        </a:fill>
      </a:tcStyle>
    </a:band1H>
    <a:band2H>
      <a:tcTxStyle/>
    </a:band2H>
    <a:band1V>
      <a:tcTxStyle/>
      <a:tcStyle>
        <a:fill>
          <a:solidFill>
            <a:srgbClr val="F9DFCC"/>
          </a:solidFill>
        </a:fill>
      </a:tcStyle>
    </a:band1V>
    <a:band2V>
      <a:tcTxStyle/>
    </a:band2V>
    <a:lastCol>
      <a:tcTxStyle b="on" i="off">
        <a:font>
          <a:latin typeface="Franklin Gothic Book"/>
          <a:ea typeface="Franklin Gothic Book"/>
          <a:cs typeface="Franklin Gothic Book"/>
        </a:font>
        <a:schemeClr val="lt1"/>
      </a:tcTxStyle>
      <a:tcStyle>
        <a:fill>
          <a:solidFill>
            <a:schemeClr val="accent1"/>
          </a:solidFill>
        </a:fill>
      </a:tcStyle>
    </a:lastCol>
    <a:firstCol>
      <a:tcTxStyle b="on" i="off">
        <a:font>
          <a:latin typeface="Franklin Gothic Book"/>
          <a:ea typeface="Franklin Gothic Book"/>
          <a:cs typeface="Franklin Gothic Book"/>
        </a:font>
        <a:schemeClr val="lt1"/>
      </a:tcTxStyle>
      <a:tcStyle>
        <a:fill>
          <a:solidFill>
            <a:schemeClr val="accent1"/>
          </a:solidFill>
        </a:fill>
      </a:tcStyle>
    </a:firstCol>
    <a:lastRow>
      <a:tcTxStyle b="on" i="off">
        <a:font>
          <a:latin typeface="Franklin Gothic Book"/>
          <a:ea typeface="Franklin Gothic Book"/>
          <a:cs typeface="Franklin Gothic Book"/>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Franklin Gothic Book"/>
          <a:ea typeface="Franklin Gothic Book"/>
          <a:cs typeface="Franklin Gothic Book"/>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51AFFC91-99BC-4642-8EAA-6033B7338AE6}" styleName="Table_3">
    <a:wholeTbl>
      <a:tcTxStyle b="off" i="off">
        <a:font>
          <a:latin typeface="Franklin Gothic Book"/>
          <a:ea typeface="Franklin Gothic Book"/>
          <a:cs typeface="Franklin Gothic Book"/>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0EEEB"/>
          </a:solidFill>
        </a:fill>
      </a:tcStyle>
    </a:wholeTbl>
    <a:band1H>
      <a:tcTxStyle/>
      <a:tcStyle>
        <a:fill>
          <a:solidFill>
            <a:srgbClr val="DFDCD5"/>
          </a:solidFill>
        </a:fill>
      </a:tcStyle>
    </a:band1H>
    <a:band2H>
      <a:tcTxStyle/>
    </a:band2H>
    <a:band1V>
      <a:tcTxStyle/>
      <a:tcStyle>
        <a:fill>
          <a:solidFill>
            <a:srgbClr val="DFDCD5"/>
          </a:solidFill>
        </a:fill>
      </a:tcStyle>
    </a:band1V>
    <a:band2V>
      <a:tcTxStyle/>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fill>
          <a:solidFill>
            <a:srgbClr val="F0EEEB"/>
          </a:solidFill>
        </a:fill>
      </a:tcStyle>
    </a:lastRow>
    <a:seCell>
      <a:tcTxStyle/>
    </a:seCell>
    <a:swCell>
      <a:tcTxStyle/>
    </a:swCell>
    <a:firstRow>
      <a:tcTxStyle b="on" i="off">
        <a:font>
          <a:latin typeface="Franklin Gothic Book"/>
          <a:ea typeface="Franklin Gothic Book"/>
          <a:cs typeface="Franklin Gothic Book"/>
        </a:font>
        <a:schemeClr val="lt1"/>
      </a:tcTxStyle>
      <a:tcStyle>
        <a:fill>
          <a:solidFill>
            <a:schemeClr val="accent6"/>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9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0" Type="http://customschemas.google.com/relationships/presentationmetadata" Target="meta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LibreFranklin-regular.fntdata"/><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LibreFranklin-italic.fntdata"/><Relationship Id="rId63" Type="http://schemas.openxmlformats.org/officeDocument/2006/relationships/font" Target="fonts/LibreFranklin-bold.fntdata"/><Relationship Id="rId22" Type="http://schemas.openxmlformats.org/officeDocument/2006/relationships/slide" Target="slides/slide16.xml"/><Relationship Id="rId66" Type="http://schemas.openxmlformats.org/officeDocument/2006/relationships/font" Target="fonts/LibreFranklinMedium-regular.fntdata"/><Relationship Id="rId21" Type="http://schemas.openxmlformats.org/officeDocument/2006/relationships/slide" Target="slides/slide15.xml"/><Relationship Id="rId65" Type="http://schemas.openxmlformats.org/officeDocument/2006/relationships/font" Target="fonts/LibreFranklin-boldItalic.fntdata"/><Relationship Id="rId24" Type="http://schemas.openxmlformats.org/officeDocument/2006/relationships/slide" Target="slides/slide18.xml"/><Relationship Id="rId68" Type="http://schemas.openxmlformats.org/officeDocument/2006/relationships/font" Target="fonts/LibreFranklinMedium-italic.fntdata"/><Relationship Id="rId23" Type="http://schemas.openxmlformats.org/officeDocument/2006/relationships/slide" Target="slides/slide17.xml"/><Relationship Id="rId67" Type="http://schemas.openxmlformats.org/officeDocument/2006/relationships/font" Target="fonts/LibreFranklinMedium-bold.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LibreFranklinMedium-bold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9575" cy="4984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6038" y="0"/>
            <a:ext cx="2949575" cy="49847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1038" y="4783138"/>
            <a:ext cx="5445125" cy="39131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0863"/>
            <a:ext cx="2949575" cy="49847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6038" y="9440863"/>
            <a:ext cx="2949575" cy="498475"/>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 name="Google Shape;51;p1: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0: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10: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1: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11: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2: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12: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3: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13: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4: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14: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5: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15: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6: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16: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7: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17: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8: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8: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9: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9: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 name="Google Shape;63;p2: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0: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20: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21: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21: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2: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22: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3: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23: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4: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24: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5: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25: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6: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26: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7: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27: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8: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28: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9: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29: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 name="Google Shape;70;p3: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30: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30: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31: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31: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32: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32: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33: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33: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34: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34: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35: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35: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36: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36: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37: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37: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8: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38: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39: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39: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4: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40: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40: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41: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41: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42: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42: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43: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43: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44: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44: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45: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45:notes"/>
          <p:cNvSpPr txBox="1"/>
          <p:nvPr>
            <p:ph idx="1" type="body"/>
          </p:nvPr>
        </p:nvSpPr>
        <p:spPr>
          <a:xfrm>
            <a:off x="681038" y="4783138"/>
            <a:ext cx="5445125" cy="39131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46: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46: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47: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47: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48: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48: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49: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49: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5: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p5: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50: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50: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51: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51: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52: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52: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53: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53: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54: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54: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55: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55: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6: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6: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7: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7: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8: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8: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9:notes"/>
          <p:cNvSpPr txBox="1"/>
          <p:nvPr>
            <p:ph idx="1" type="body"/>
          </p:nvPr>
        </p:nvSpPr>
        <p:spPr>
          <a:xfrm>
            <a:off x="681038" y="4783138"/>
            <a:ext cx="5445125" cy="39131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9:notes"/>
          <p:cNvSpPr/>
          <p:nvPr>
            <p:ph idx="2" type="sldImg"/>
          </p:nvPr>
        </p:nvSpPr>
        <p:spPr>
          <a:xfrm>
            <a:off x="1166813" y="1243013"/>
            <a:ext cx="4473575"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obj">
  <p:cSld name="OBJECT">
    <p:spTree>
      <p:nvGrpSpPr>
        <p:cNvPr id="16" name="Shape 16"/>
        <p:cNvGrpSpPr/>
        <p:nvPr/>
      </p:nvGrpSpPr>
      <p:grpSpPr>
        <a:xfrm>
          <a:off x="0" y="0"/>
          <a:ext cx="0" cy="0"/>
          <a:chOff x="0" y="0"/>
          <a:chExt cx="0" cy="0"/>
        </a:xfrm>
      </p:grpSpPr>
      <p:sp>
        <p:nvSpPr>
          <p:cNvPr id="17" name="Google Shape;17;p57"/>
          <p:cNvSpPr txBox="1"/>
          <p:nvPr>
            <p:ph type="ctrTitle"/>
          </p:nvPr>
        </p:nvSpPr>
        <p:spPr>
          <a:xfrm>
            <a:off x="685800" y="2125980"/>
            <a:ext cx="7772400" cy="5232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57"/>
          <p:cNvSpPr txBox="1"/>
          <p:nvPr>
            <p:ph idx="1" type="subTitle"/>
          </p:nvPr>
        </p:nvSpPr>
        <p:spPr>
          <a:xfrm>
            <a:off x="1371600" y="3840480"/>
            <a:ext cx="6400800" cy="276999"/>
          </a:xfrm>
          <a:prstGeom prst="rect">
            <a:avLst/>
          </a:prstGeom>
          <a:solidFill>
            <a:srgbClr val="D29F0F"/>
          </a:solidFill>
          <a:ln>
            <a:noFill/>
          </a:ln>
        </p:spPr>
        <p:txBody>
          <a:bodyPr anchorCtr="0" anchor="t" bIns="0" lIns="0" spcFirstLastPara="1" rIns="0" wrap="square" tIns="0">
            <a:spAutoFit/>
          </a:bodyPr>
          <a:lstStyle>
            <a:lvl1pPr lvl="0" algn="l">
              <a:spcBef>
                <a:spcPts val="0"/>
              </a:spcBef>
              <a:spcAft>
                <a:spcPts val="0"/>
              </a:spcAft>
              <a:buSzPts val="1400"/>
              <a:buNone/>
              <a:defRPr>
                <a:solidFill>
                  <a:srgbClr val="F2F2F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7"/>
          <p:cNvSpPr txBox="1"/>
          <p:nvPr>
            <p:ph idx="11" type="ftr"/>
          </p:nvPr>
        </p:nvSpPr>
        <p:spPr>
          <a:xfrm>
            <a:off x="3108960" y="6377940"/>
            <a:ext cx="2926080" cy="276999"/>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7"/>
          <p:cNvSpPr txBox="1"/>
          <p:nvPr>
            <p:ph idx="10" type="dt"/>
          </p:nvPr>
        </p:nvSpPr>
        <p:spPr>
          <a:xfrm>
            <a:off x="457200" y="6377940"/>
            <a:ext cx="2103120" cy="2769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57"/>
          <p:cNvSpPr txBox="1"/>
          <p:nvPr>
            <p:ph idx="12" type="sldNum"/>
          </p:nvPr>
        </p:nvSpPr>
        <p:spPr>
          <a:xfrm>
            <a:off x="6583680" y="6377940"/>
            <a:ext cx="2103120" cy="276999"/>
          </a:xfrm>
          <a:prstGeom prst="rect">
            <a:avLst/>
          </a:prstGeom>
          <a:noFill/>
          <a:ln>
            <a:noFill/>
          </a:ln>
        </p:spPr>
        <p:txBody>
          <a:bodyPr anchorCtr="0" anchor="t" bIns="0" lIns="0" spcFirstLastPara="1" rIns="0" wrap="square" tIns="0">
            <a:spAutoFit/>
          </a:bodyPr>
          <a:lstStyle>
            <a:lvl1pPr indent="0" lvl="0" marL="0" algn="r">
              <a:spcBef>
                <a:spcPts val="0"/>
              </a:spcBef>
              <a:buNone/>
              <a:defRPr b="0" i="0" sz="1800" u="none" cap="none" strike="noStrike">
                <a:solidFill>
                  <a:schemeClr val="dk1"/>
                </a:solidFill>
                <a:latin typeface="Libre Franklin"/>
                <a:ea typeface="Libre Franklin"/>
                <a:cs typeface="Libre Franklin"/>
                <a:sym typeface="Libre Franklin"/>
              </a:defRPr>
            </a:lvl1pPr>
            <a:lvl2pPr indent="0" lvl="1" marL="0" algn="r">
              <a:spcBef>
                <a:spcPts val="0"/>
              </a:spcBef>
              <a:buNone/>
              <a:defRPr b="0" i="0" sz="1800" u="none" cap="none" strike="noStrike">
                <a:solidFill>
                  <a:schemeClr val="dk1"/>
                </a:solidFill>
                <a:latin typeface="Libre Franklin"/>
                <a:ea typeface="Libre Franklin"/>
                <a:cs typeface="Libre Franklin"/>
                <a:sym typeface="Libre Franklin"/>
              </a:defRPr>
            </a:lvl2pPr>
            <a:lvl3pPr indent="0" lvl="2" marL="0" algn="r">
              <a:spcBef>
                <a:spcPts val="0"/>
              </a:spcBef>
              <a:buNone/>
              <a:defRPr b="0" i="0" sz="1800" u="none" cap="none" strike="noStrike">
                <a:solidFill>
                  <a:schemeClr val="dk1"/>
                </a:solidFill>
                <a:latin typeface="Libre Franklin"/>
                <a:ea typeface="Libre Franklin"/>
                <a:cs typeface="Libre Franklin"/>
                <a:sym typeface="Libre Franklin"/>
              </a:defRPr>
            </a:lvl3pPr>
            <a:lvl4pPr indent="0" lvl="3" marL="0" algn="r">
              <a:spcBef>
                <a:spcPts val="0"/>
              </a:spcBef>
              <a:buNone/>
              <a:defRPr b="0" i="0" sz="1800" u="none" cap="none" strike="noStrike">
                <a:solidFill>
                  <a:schemeClr val="dk1"/>
                </a:solidFill>
                <a:latin typeface="Libre Franklin"/>
                <a:ea typeface="Libre Franklin"/>
                <a:cs typeface="Libre Franklin"/>
                <a:sym typeface="Libre Franklin"/>
              </a:defRPr>
            </a:lvl4pPr>
            <a:lvl5pPr indent="0" lvl="4" marL="0" algn="r">
              <a:spcBef>
                <a:spcPts val="0"/>
              </a:spcBef>
              <a:buNone/>
              <a:defRPr b="0" i="0" sz="1800" u="none" cap="none" strike="noStrike">
                <a:solidFill>
                  <a:schemeClr val="dk1"/>
                </a:solidFill>
                <a:latin typeface="Libre Franklin"/>
                <a:ea typeface="Libre Franklin"/>
                <a:cs typeface="Libre Franklin"/>
                <a:sym typeface="Libre Franklin"/>
              </a:defRPr>
            </a:lvl5pPr>
            <a:lvl6pPr indent="0" lvl="5" marL="0" algn="r">
              <a:spcBef>
                <a:spcPts val="0"/>
              </a:spcBef>
              <a:buNone/>
              <a:defRPr b="0" i="0" sz="1800" u="none" cap="none" strike="noStrike">
                <a:solidFill>
                  <a:schemeClr val="dk1"/>
                </a:solidFill>
                <a:latin typeface="Libre Franklin"/>
                <a:ea typeface="Libre Franklin"/>
                <a:cs typeface="Libre Franklin"/>
                <a:sym typeface="Libre Franklin"/>
              </a:defRPr>
            </a:lvl6pPr>
            <a:lvl7pPr indent="0" lvl="6" marL="0" algn="r">
              <a:spcBef>
                <a:spcPts val="0"/>
              </a:spcBef>
              <a:buNone/>
              <a:defRPr b="0" i="0" sz="1800" u="none" cap="none" strike="noStrike">
                <a:solidFill>
                  <a:schemeClr val="dk1"/>
                </a:solidFill>
                <a:latin typeface="Libre Franklin"/>
                <a:ea typeface="Libre Franklin"/>
                <a:cs typeface="Libre Franklin"/>
                <a:sym typeface="Libre Franklin"/>
              </a:defRPr>
            </a:lvl7pPr>
            <a:lvl8pPr indent="0" lvl="7" marL="0" algn="r">
              <a:spcBef>
                <a:spcPts val="0"/>
              </a:spcBef>
              <a:buNone/>
              <a:defRPr b="0" i="0" sz="1800" u="none" cap="none" strike="noStrike">
                <a:solidFill>
                  <a:schemeClr val="dk1"/>
                </a:solidFill>
                <a:latin typeface="Libre Franklin"/>
                <a:ea typeface="Libre Franklin"/>
                <a:cs typeface="Libre Franklin"/>
                <a:sym typeface="Libre Franklin"/>
              </a:defRPr>
            </a:lvl8pPr>
            <a:lvl9pPr indent="0" lvl="8" marL="0" algn="r">
              <a:spcBef>
                <a:spcPts val="0"/>
              </a:spcBef>
              <a:buNone/>
              <a:defRPr b="0" i="0" sz="1800" u="none" cap="none" strike="noStrike">
                <a:solidFill>
                  <a:schemeClr val="dk1"/>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2" name="Shape 22"/>
        <p:cNvGrpSpPr/>
        <p:nvPr/>
      </p:nvGrpSpPr>
      <p:grpSpPr>
        <a:xfrm>
          <a:off x="0" y="0"/>
          <a:ext cx="0" cy="0"/>
          <a:chOff x="0" y="0"/>
          <a:chExt cx="0" cy="0"/>
        </a:xfrm>
      </p:grpSpPr>
      <p:sp>
        <p:nvSpPr>
          <p:cNvPr id="23" name="Google Shape;23;p58"/>
          <p:cNvSpPr txBox="1"/>
          <p:nvPr>
            <p:ph type="title"/>
          </p:nvPr>
        </p:nvSpPr>
        <p:spPr>
          <a:xfrm>
            <a:off x="431999" y="838200"/>
            <a:ext cx="8254801" cy="5232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3400">
                <a:solidFill>
                  <a:schemeClr val="dk1"/>
                </a:solidFill>
                <a:latin typeface="Bookman Old Style"/>
                <a:ea typeface="Bookman Old Style"/>
                <a:cs typeface="Bookman Old Style"/>
                <a:sym typeface="Bookman Old Styl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58"/>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1" i="0" sz="2400" u="none">
                <a:solidFill>
                  <a:srgbClr val="F2F2F2"/>
                </a:solidFill>
                <a:latin typeface="Libre Franklin Medium"/>
                <a:ea typeface="Libre Franklin Medium"/>
                <a:cs typeface="Libre Franklin Medium"/>
                <a:sym typeface="Libre Franklin Medium"/>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58"/>
          <p:cNvSpPr txBox="1"/>
          <p:nvPr>
            <p:ph idx="11" type="ftr"/>
          </p:nvPr>
        </p:nvSpPr>
        <p:spPr>
          <a:xfrm>
            <a:off x="3108960" y="6377940"/>
            <a:ext cx="2926080" cy="276999"/>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8"/>
          <p:cNvSpPr txBox="1"/>
          <p:nvPr>
            <p:ph idx="10" type="dt"/>
          </p:nvPr>
        </p:nvSpPr>
        <p:spPr>
          <a:xfrm>
            <a:off x="457200" y="6377940"/>
            <a:ext cx="2103120" cy="2769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8"/>
          <p:cNvSpPr txBox="1"/>
          <p:nvPr>
            <p:ph idx="12" type="sldNum"/>
          </p:nvPr>
        </p:nvSpPr>
        <p:spPr>
          <a:xfrm>
            <a:off x="6583680" y="6377940"/>
            <a:ext cx="2103120" cy="276999"/>
          </a:xfrm>
          <a:prstGeom prst="rect">
            <a:avLst/>
          </a:prstGeom>
          <a:noFill/>
          <a:ln>
            <a:noFill/>
          </a:ln>
        </p:spPr>
        <p:txBody>
          <a:bodyPr anchorCtr="0" anchor="t" bIns="0" lIns="0" spcFirstLastPara="1" rIns="0" wrap="square" tIns="0">
            <a:spAutoFit/>
          </a:bodyPr>
          <a:lstStyle>
            <a:lvl1pPr indent="0" lvl="0" marL="0" algn="r">
              <a:spcBef>
                <a:spcPts val="0"/>
              </a:spcBef>
              <a:buNone/>
              <a:defRPr sz="1800">
                <a:solidFill>
                  <a:schemeClr val="dk1"/>
                </a:solidFill>
                <a:latin typeface="Libre Franklin"/>
                <a:ea typeface="Libre Franklin"/>
                <a:cs typeface="Libre Franklin"/>
                <a:sym typeface="Libre Franklin"/>
              </a:defRPr>
            </a:lvl1pPr>
            <a:lvl2pPr indent="0" lvl="1" marL="0" algn="r">
              <a:spcBef>
                <a:spcPts val="0"/>
              </a:spcBef>
              <a:buNone/>
              <a:defRPr sz="1800">
                <a:solidFill>
                  <a:schemeClr val="dk1"/>
                </a:solidFill>
                <a:latin typeface="Libre Franklin"/>
                <a:ea typeface="Libre Franklin"/>
                <a:cs typeface="Libre Franklin"/>
                <a:sym typeface="Libre Franklin"/>
              </a:defRPr>
            </a:lvl2pPr>
            <a:lvl3pPr indent="0" lvl="2" marL="0" algn="r">
              <a:spcBef>
                <a:spcPts val="0"/>
              </a:spcBef>
              <a:buNone/>
              <a:defRPr sz="1800">
                <a:solidFill>
                  <a:schemeClr val="dk1"/>
                </a:solidFill>
                <a:latin typeface="Libre Franklin"/>
                <a:ea typeface="Libre Franklin"/>
                <a:cs typeface="Libre Franklin"/>
                <a:sym typeface="Libre Franklin"/>
              </a:defRPr>
            </a:lvl3pPr>
            <a:lvl4pPr indent="0" lvl="3" marL="0" algn="r">
              <a:spcBef>
                <a:spcPts val="0"/>
              </a:spcBef>
              <a:buNone/>
              <a:defRPr sz="1800">
                <a:solidFill>
                  <a:schemeClr val="dk1"/>
                </a:solidFill>
                <a:latin typeface="Libre Franklin"/>
                <a:ea typeface="Libre Franklin"/>
                <a:cs typeface="Libre Franklin"/>
                <a:sym typeface="Libre Franklin"/>
              </a:defRPr>
            </a:lvl4pPr>
            <a:lvl5pPr indent="0" lvl="4" marL="0" algn="r">
              <a:spcBef>
                <a:spcPts val="0"/>
              </a:spcBef>
              <a:buNone/>
              <a:defRPr sz="1800">
                <a:solidFill>
                  <a:schemeClr val="dk1"/>
                </a:solidFill>
                <a:latin typeface="Libre Franklin"/>
                <a:ea typeface="Libre Franklin"/>
                <a:cs typeface="Libre Franklin"/>
                <a:sym typeface="Libre Franklin"/>
              </a:defRPr>
            </a:lvl5pPr>
            <a:lvl6pPr indent="0" lvl="5" marL="0" algn="r">
              <a:spcBef>
                <a:spcPts val="0"/>
              </a:spcBef>
              <a:buNone/>
              <a:defRPr sz="1800">
                <a:solidFill>
                  <a:schemeClr val="dk1"/>
                </a:solidFill>
                <a:latin typeface="Libre Franklin"/>
                <a:ea typeface="Libre Franklin"/>
                <a:cs typeface="Libre Franklin"/>
                <a:sym typeface="Libre Franklin"/>
              </a:defRPr>
            </a:lvl6pPr>
            <a:lvl7pPr indent="0" lvl="6" marL="0" algn="r">
              <a:spcBef>
                <a:spcPts val="0"/>
              </a:spcBef>
              <a:buNone/>
              <a:defRPr sz="1800">
                <a:solidFill>
                  <a:schemeClr val="dk1"/>
                </a:solidFill>
                <a:latin typeface="Libre Franklin"/>
                <a:ea typeface="Libre Franklin"/>
                <a:cs typeface="Libre Franklin"/>
                <a:sym typeface="Libre Franklin"/>
              </a:defRPr>
            </a:lvl7pPr>
            <a:lvl8pPr indent="0" lvl="7" marL="0" algn="r">
              <a:spcBef>
                <a:spcPts val="0"/>
              </a:spcBef>
              <a:buNone/>
              <a:defRPr sz="1800">
                <a:solidFill>
                  <a:schemeClr val="dk1"/>
                </a:solidFill>
                <a:latin typeface="Libre Franklin"/>
                <a:ea typeface="Libre Franklin"/>
                <a:cs typeface="Libre Franklin"/>
                <a:sym typeface="Libre Franklin"/>
              </a:defRPr>
            </a:lvl8pPr>
            <a:lvl9pPr indent="0" lvl="8" marL="0" algn="r">
              <a:spcBef>
                <a:spcPts val="0"/>
              </a:spcBef>
              <a:buNone/>
              <a:defRPr sz="1800">
                <a:solidFill>
                  <a:schemeClr val="dk1"/>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pic>
        <p:nvPicPr>
          <p:cNvPr descr="C:\Users\Mary\AppData\Local\Microsoft\Windows\INetCache\Content.Word\logo ok.jpg" id="28" name="Google Shape;28;p58"/>
          <p:cNvPicPr preferRelativeResize="0"/>
          <p:nvPr/>
        </p:nvPicPr>
        <p:blipFill rotWithShape="1">
          <a:blip r:embed="rId2">
            <a:alphaModFix/>
          </a:blip>
          <a:srcRect b="0" l="0" r="0" t="0"/>
          <a:stretch/>
        </p:blipFill>
        <p:spPr>
          <a:xfrm>
            <a:off x="422999" y="134132"/>
            <a:ext cx="648000" cy="540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9" name="Shape 29"/>
        <p:cNvGrpSpPr/>
        <p:nvPr/>
      </p:nvGrpSpPr>
      <p:grpSpPr>
        <a:xfrm>
          <a:off x="0" y="0"/>
          <a:ext cx="0" cy="0"/>
          <a:chOff x="0" y="0"/>
          <a:chExt cx="0" cy="0"/>
        </a:xfrm>
      </p:grpSpPr>
      <p:sp>
        <p:nvSpPr>
          <p:cNvPr id="30" name="Google Shape;30;p59"/>
          <p:cNvSpPr txBox="1"/>
          <p:nvPr>
            <p:ph type="title"/>
          </p:nvPr>
        </p:nvSpPr>
        <p:spPr>
          <a:xfrm>
            <a:off x="2914015" y="4186809"/>
            <a:ext cx="3315969" cy="5232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3400">
                <a:solidFill>
                  <a:schemeClr val="dk1"/>
                </a:solidFill>
                <a:latin typeface="Bookman Old Style"/>
                <a:ea typeface="Bookman Old Style"/>
                <a:cs typeface="Bookman Old Style"/>
                <a:sym typeface="Bookman Old Styl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9"/>
          <p:cNvSpPr txBox="1"/>
          <p:nvPr>
            <p:ph idx="11" type="ftr"/>
          </p:nvPr>
        </p:nvSpPr>
        <p:spPr>
          <a:xfrm>
            <a:off x="3108960" y="6377940"/>
            <a:ext cx="2926080" cy="276999"/>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9"/>
          <p:cNvSpPr txBox="1"/>
          <p:nvPr>
            <p:ph idx="10" type="dt"/>
          </p:nvPr>
        </p:nvSpPr>
        <p:spPr>
          <a:xfrm>
            <a:off x="457200" y="6377940"/>
            <a:ext cx="2103120" cy="2769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9"/>
          <p:cNvSpPr txBox="1"/>
          <p:nvPr>
            <p:ph idx="12" type="sldNum"/>
          </p:nvPr>
        </p:nvSpPr>
        <p:spPr>
          <a:xfrm>
            <a:off x="6583680" y="6377940"/>
            <a:ext cx="2103120" cy="276999"/>
          </a:xfrm>
          <a:prstGeom prst="rect">
            <a:avLst/>
          </a:prstGeom>
          <a:noFill/>
          <a:ln>
            <a:noFill/>
          </a:ln>
        </p:spPr>
        <p:txBody>
          <a:bodyPr anchorCtr="0" anchor="t" bIns="0" lIns="0" spcFirstLastPara="1" rIns="0" wrap="square" tIns="0">
            <a:spAutoFit/>
          </a:bodyPr>
          <a:lstStyle>
            <a:lvl1pPr indent="0" lvl="0" marL="0" algn="r">
              <a:spcBef>
                <a:spcPts val="0"/>
              </a:spcBef>
              <a:buNone/>
              <a:defRPr sz="1800">
                <a:solidFill>
                  <a:schemeClr val="dk1"/>
                </a:solidFill>
                <a:latin typeface="Libre Franklin"/>
                <a:ea typeface="Libre Franklin"/>
                <a:cs typeface="Libre Franklin"/>
                <a:sym typeface="Libre Franklin"/>
              </a:defRPr>
            </a:lvl1pPr>
            <a:lvl2pPr indent="0" lvl="1" marL="0" algn="r">
              <a:spcBef>
                <a:spcPts val="0"/>
              </a:spcBef>
              <a:buNone/>
              <a:defRPr sz="1800">
                <a:solidFill>
                  <a:schemeClr val="dk1"/>
                </a:solidFill>
                <a:latin typeface="Libre Franklin"/>
                <a:ea typeface="Libre Franklin"/>
                <a:cs typeface="Libre Franklin"/>
                <a:sym typeface="Libre Franklin"/>
              </a:defRPr>
            </a:lvl2pPr>
            <a:lvl3pPr indent="0" lvl="2" marL="0" algn="r">
              <a:spcBef>
                <a:spcPts val="0"/>
              </a:spcBef>
              <a:buNone/>
              <a:defRPr sz="1800">
                <a:solidFill>
                  <a:schemeClr val="dk1"/>
                </a:solidFill>
                <a:latin typeface="Libre Franklin"/>
                <a:ea typeface="Libre Franklin"/>
                <a:cs typeface="Libre Franklin"/>
                <a:sym typeface="Libre Franklin"/>
              </a:defRPr>
            </a:lvl3pPr>
            <a:lvl4pPr indent="0" lvl="3" marL="0" algn="r">
              <a:spcBef>
                <a:spcPts val="0"/>
              </a:spcBef>
              <a:buNone/>
              <a:defRPr sz="1800">
                <a:solidFill>
                  <a:schemeClr val="dk1"/>
                </a:solidFill>
                <a:latin typeface="Libre Franklin"/>
                <a:ea typeface="Libre Franklin"/>
                <a:cs typeface="Libre Franklin"/>
                <a:sym typeface="Libre Franklin"/>
              </a:defRPr>
            </a:lvl4pPr>
            <a:lvl5pPr indent="0" lvl="4" marL="0" algn="r">
              <a:spcBef>
                <a:spcPts val="0"/>
              </a:spcBef>
              <a:buNone/>
              <a:defRPr sz="1800">
                <a:solidFill>
                  <a:schemeClr val="dk1"/>
                </a:solidFill>
                <a:latin typeface="Libre Franklin"/>
                <a:ea typeface="Libre Franklin"/>
                <a:cs typeface="Libre Franklin"/>
                <a:sym typeface="Libre Franklin"/>
              </a:defRPr>
            </a:lvl5pPr>
            <a:lvl6pPr indent="0" lvl="5" marL="0" algn="r">
              <a:spcBef>
                <a:spcPts val="0"/>
              </a:spcBef>
              <a:buNone/>
              <a:defRPr sz="1800">
                <a:solidFill>
                  <a:schemeClr val="dk1"/>
                </a:solidFill>
                <a:latin typeface="Libre Franklin"/>
                <a:ea typeface="Libre Franklin"/>
                <a:cs typeface="Libre Franklin"/>
                <a:sym typeface="Libre Franklin"/>
              </a:defRPr>
            </a:lvl6pPr>
            <a:lvl7pPr indent="0" lvl="6" marL="0" algn="r">
              <a:spcBef>
                <a:spcPts val="0"/>
              </a:spcBef>
              <a:buNone/>
              <a:defRPr sz="1800">
                <a:solidFill>
                  <a:schemeClr val="dk1"/>
                </a:solidFill>
                <a:latin typeface="Libre Franklin"/>
                <a:ea typeface="Libre Franklin"/>
                <a:cs typeface="Libre Franklin"/>
                <a:sym typeface="Libre Franklin"/>
              </a:defRPr>
            </a:lvl7pPr>
            <a:lvl8pPr indent="0" lvl="7" marL="0" algn="r">
              <a:spcBef>
                <a:spcPts val="0"/>
              </a:spcBef>
              <a:buNone/>
              <a:defRPr sz="1800">
                <a:solidFill>
                  <a:schemeClr val="dk1"/>
                </a:solidFill>
                <a:latin typeface="Libre Franklin"/>
                <a:ea typeface="Libre Franklin"/>
                <a:cs typeface="Libre Franklin"/>
                <a:sym typeface="Libre Franklin"/>
              </a:defRPr>
            </a:lvl8pPr>
            <a:lvl9pPr indent="0" lvl="8" marL="0" algn="r">
              <a:spcBef>
                <a:spcPts val="0"/>
              </a:spcBef>
              <a:buNone/>
              <a:defRPr sz="1800">
                <a:solidFill>
                  <a:schemeClr val="dk1"/>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4" name="Shape 34"/>
        <p:cNvGrpSpPr/>
        <p:nvPr/>
      </p:nvGrpSpPr>
      <p:grpSpPr>
        <a:xfrm>
          <a:off x="0" y="0"/>
          <a:ext cx="0" cy="0"/>
          <a:chOff x="0" y="0"/>
          <a:chExt cx="0" cy="0"/>
        </a:xfrm>
      </p:grpSpPr>
      <p:sp>
        <p:nvSpPr>
          <p:cNvPr id="35" name="Google Shape;35;p60"/>
          <p:cNvSpPr txBox="1"/>
          <p:nvPr>
            <p:ph type="title"/>
          </p:nvPr>
        </p:nvSpPr>
        <p:spPr>
          <a:xfrm>
            <a:off x="431999" y="838200"/>
            <a:ext cx="8254801" cy="5232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3400">
                <a:solidFill>
                  <a:schemeClr val="dk1"/>
                </a:solidFill>
                <a:latin typeface="Bookman Old Style"/>
                <a:ea typeface="Bookman Old Style"/>
                <a:cs typeface="Bookman Old Style"/>
                <a:sym typeface="Bookman Old Styl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60"/>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1" i="0" sz="2400" u="none">
                <a:solidFill>
                  <a:srgbClr val="F2F2F2"/>
                </a:solidFill>
                <a:latin typeface="Libre Franklin Medium"/>
                <a:ea typeface="Libre Franklin Medium"/>
                <a:cs typeface="Libre Franklin Medium"/>
                <a:sym typeface="Libre Franklin Medium"/>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pic>
        <p:nvPicPr>
          <p:cNvPr descr="C:\Users\Mary\AppData\Local\Microsoft\Windows\INetCache\Content.Word\logo ok.jpg" id="37" name="Google Shape;37;p60"/>
          <p:cNvPicPr preferRelativeResize="0"/>
          <p:nvPr/>
        </p:nvPicPr>
        <p:blipFill rotWithShape="1">
          <a:blip r:embed="rId2">
            <a:alphaModFix/>
          </a:blip>
          <a:srcRect b="0" l="0" r="0" t="0"/>
          <a:stretch/>
        </p:blipFill>
        <p:spPr>
          <a:xfrm>
            <a:off x="422999" y="134132"/>
            <a:ext cx="648000" cy="540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8" name="Shape 38"/>
        <p:cNvGrpSpPr/>
        <p:nvPr/>
      </p:nvGrpSpPr>
      <p:grpSpPr>
        <a:xfrm>
          <a:off x="0" y="0"/>
          <a:ext cx="0" cy="0"/>
          <a:chOff x="0" y="0"/>
          <a:chExt cx="0" cy="0"/>
        </a:xfrm>
      </p:grpSpPr>
      <p:sp>
        <p:nvSpPr>
          <p:cNvPr id="39" name="Google Shape;39;p61"/>
          <p:cNvSpPr txBox="1"/>
          <p:nvPr>
            <p:ph type="title"/>
          </p:nvPr>
        </p:nvSpPr>
        <p:spPr>
          <a:xfrm>
            <a:off x="2914015" y="4186809"/>
            <a:ext cx="3315969" cy="52322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3400">
                <a:solidFill>
                  <a:schemeClr val="dk1"/>
                </a:solidFill>
                <a:latin typeface="Bookman Old Style"/>
                <a:ea typeface="Bookman Old Style"/>
                <a:cs typeface="Bookman Old Style"/>
                <a:sym typeface="Bookman Old Styl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1"/>
          <p:cNvSpPr txBox="1"/>
          <p:nvPr>
            <p:ph idx="1" type="body"/>
          </p:nvPr>
        </p:nvSpPr>
        <p:spPr>
          <a:xfrm>
            <a:off x="457200" y="1577340"/>
            <a:ext cx="3977640" cy="276999"/>
          </a:xfrm>
          <a:prstGeom prst="rect">
            <a:avLst/>
          </a:prstGeom>
          <a:solidFill>
            <a:srgbClr val="D29F0F"/>
          </a:solid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solidFill>
                  <a:schemeClr val="dk1"/>
                </a:solidFil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1" name="Google Shape;41;p61"/>
          <p:cNvSpPr txBox="1"/>
          <p:nvPr>
            <p:ph idx="2" type="body"/>
          </p:nvPr>
        </p:nvSpPr>
        <p:spPr>
          <a:xfrm>
            <a:off x="4800091" y="1425295"/>
            <a:ext cx="3856354" cy="307777"/>
          </a:xfrm>
          <a:prstGeom prst="rect">
            <a:avLst/>
          </a:prstGeom>
          <a:solidFill>
            <a:srgbClr val="D29F0F"/>
          </a:solid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2000">
                <a:solidFill>
                  <a:schemeClr val="dk1"/>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2" name="Google Shape;42;p61"/>
          <p:cNvSpPr txBox="1"/>
          <p:nvPr>
            <p:ph idx="11" type="ftr"/>
          </p:nvPr>
        </p:nvSpPr>
        <p:spPr>
          <a:xfrm>
            <a:off x="3108960" y="6377940"/>
            <a:ext cx="2926080" cy="276999"/>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1"/>
          <p:cNvSpPr txBox="1"/>
          <p:nvPr>
            <p:ph idx="10" type="dt"/>
          </p:nvPr>
        </p:nvSpPr>
        <p:spPr>
          <a:xfrm>
            <a:off x="457200" y="6377940"/>
            <a:ext cx="2103120" cy="2769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1"/>
          <p:cNvSpPr txBox="1"/>
          <p:nvPr>
            <p:ph idx="12" type="sldNum"/>
          </p:nvPr>
        </p:nvSpPr>
        <p:spPr>
          <a:xfrm>
            <a:off x="6583680" y="6377940"/>
            <a:ext cx="2103120" cy="276999"/>
          </a:xfrm>
          <a:prstGeom prst="rect">
            <a:avLst/>
          </a:prstGeom>
          <a:noFill/>
          <a:ln>
            <a:noFill/>
          </a:ln>
        </p:spPr>
        <p:txBody>
          <a:bodyPr anchorCtr="0" anchor="t" bIns="0" lIns="0" spcFirstLastPara="1" rIns="0" wrap="square" tIns="0">
            <a:spAutoFit/>
          </a:bodyPr>
          <a:lstStyle>
            <a:lvl1pPr indent="0" lvl="0" marL="0" algn="r">
              <a:spcBef>
                <a:spcPts val="0"/>
              </a:spcBef>
              <a:buNone/>
              <a:defRPr sz="1800">
                <a:solidFill>
                  <a:schemeClr val="dk1"/>
                </a:solidFill>
                <a:latin typeface="Libre Franklin"/>
                <a:ea typeface="Libre Franklin"/>
                <a:cs typeface="Libre Franklin"/>
                <a:sym typeface="Libre Franklin"/>
              </a:defRPr>
            </a:lvl1pPr>
            <a:lvl2pPr indent="0" lvl="1" marL="0" algn="r">
              <a:spcBef>
                <a:spcPts val="0"/>
              </a:spcBef>
              <a:buNone/>
              <a:defRPr sz="1800">
                <a:solidFill>
                  <a:schemeClr val="dk1"/>
                </a:solidFill>
                <a:latin typeface="Libre Franklin"/>
                <a:ea typeface="Libre Franklin"/>
                <a:cs typeface="Libre Franklin"/>
                <a:sym typeface="Libre Franklin"/>
              </a:defRPr>
            </a:lvl2pPr>
            <a:lvl3pPr indent="0" lvl="2" marL="0" algn="r">
              <a:spcBef>
                <a:spcPts val="0"/>
              </a:spcBef>
              <a:buNone/>
              <a:defRPr sz="1800">
                <a:solidFill>
                  <a:schemeClr val="dk1"/>
                </a:solidFill>
                <a:latin typeface="Libre Franklin"/>
                <a:ea typeface="Libre Franklin"/>
                <a:cs typeface="Libre Franklin"/>
                <a:sym typeface="Libre Franklin"/>
              </a:defRPr>
            </a:lvl3pPr>
            <a:lvl4pPr indent="0" lvl="3" marL="0" algn="r">
              <a:spcBef>
                <a:spcPts val="0"/>
              </a:spcBef>
              <a:buNone/>
              <a:defRPr sz="1800">
                <a:solidFill>
                  <a:schemeClr val="dk1"/>
                </a:solidFill>
                <a:latin typeface="Libre Franklin"/>
                <a:ea typeface="Libre Franklin"/>
                <a:cs typeface="Libre Franklin"/>
                <a:sym typeface="Libre Franklin"/>
              </a:defRPr>
            </a:lvl4pPr>
            <a:lvl5pPr indent="0" lvl="4" marL="0" algn="r">
              <a:spcBef>
                <a:spcPts val="0"/>
              </a:spcBef>
              <a:buNone/>
              <a:defRPr sz="1800">
                <a:solidFill>
                  <a:schemeClr val="dk1"/>
                </a:solidFill>
                <a:latin typeface="Libre Franklin"/>
                <a:ea typeface="Libre Franklin"/>
                <a:cs typeface="Libre Franklin"/>
                <a:sym typeface="Libre Franklin"/>
              </a:defRPr>
            </a:lvl5pPr>
            <a:lvl6pPr indent="0" lvl="5" marL="0" algn="r">
              <a:spcBef>
                <a:spcPts val="0"/>
              </a:spcBef>
              <a:buNone/>
              <a:defRPr sz="1800">
                <a:solidFill>
                  <a:schemeClr val="dk1"/>
                </a:solidFill>
                <a:latin typeface="Libre Franklin"/>
                <a:ea typeface="Libre Franklin"/>
                <a:cs typeface="Libre Franklin"/>
                <a:sym typeface="Libre Franklin"/>
              </a:defRPr>
            </a:lvl6pPr>
            <a:lvl7pPr indent="0" lvl="6" marL="0" algn="r">
              <a:spcBef>
                <a:spcPts val="0"/>
              </a:spcBef>
              <a:buNone/>
              <a:defRPr sz="1800">
                <a:solidFill>
                  <a:schemeClr val="dk1"/>
                </a:solidFill>
                <a:latin typeface="Libre Franklin"/>
                <a:ea typeface="Libre Franklin"/>
                <a:cs typeface="Libre Franklin"/>
                <a:sym typeface="Libre Franklin"/>
              </a:defRPr>
            </a:lvl7pPr>
            <a:lvl8pPr indent="0" lvl="7" marL="0" algn="r">
              <a:spcBef>
                <a:spcPts val="0"/>
              </a:spcBef>
              <a:buNone/>
              <a:defRPr sz="1800">
                <a:solidFill>
                  <a:schemeClr val="dk1"/>
                </a:solidFill>
                <a:latin typeface="Libre Franklin"/>
                <a:ea typeface="Libre Franklin"/>
                <a:cs typeface="Libre Franklin"/>
                <a:sym typeface="Libre Franklin"/>
              </a:defRPr>
            </a:lvl8pPr>
            <a:lvl9pPr indent="0" lvl="8" marL="0" algn="r">
              <a:spcBef>
                <a:spcPts val="0"/>
              </a:spcBef>
              <a:buNone/>
              <a:defRPr sz="1800">
                <a:solidFill>
                  <a:schemeClr val="dk1"/>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bg>
      <p:bgPr>
        <a:solidFill>
          <a:schemeClr val="lt1"/>
        </a:solidFill>
      </p:bgPr>
    </p:bg>
    <p:spTree>
      <p:nvGrpSpPr>
        <p:cNvPr id="45" name="Shape 45"/>
        <p:cNvGrpSpPr/>
        <p:nvPr/>
      </p:nvGrpSpPr>
      <p:grpSpPr>
        <a:xfrm>
          <a:off x="0" y="0"/>
          <a:ext cx="0" cy="0"/>
          <a:chOff x="0" y="0"/>
          <a:chExt cx="0" cy="0"/>
        </a:xfrm>
      </p:grpSpPr>
      <p:sp>
        <p:nvSpPr>
          <p:cNvPr id="46" name="Google Shape;46;p62"/>
          <p:cNvSpPr txBox="1"/>
          <p:nvPr>
            <p:ph idx="11" type="ftr"/>
          </p:nvPr>
        </p:nvSpPr>
        <p:spPr>
          <a:xfrm>
            <a:off x="3108960" y="6377940"/>
            <a:ext cx="2926080" cy="276999"/>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2"/>
          <p:cNvSpPr txBox="1"/>
          <p:nvPr>
            <p:ph idx="10" type="dt"/>
          </p:nvPr>
        </p:nvSpPr>
        <p:spPr>
          <a:xfrm>
            <a:off x="457200" y="6377940"/>
            <a:ext cx="2103120" cy="2769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2"/>
          <p:cNvSpPr txBox="1"/>
          <p:nvPr>
            <p:ph idx="12" type="sldNum"/>
          </p:nvPr>
        </p:nvSpPr>
        <p:spPr>
          <a:xfrm>
            <a:off x="6583680" y="6377940"/>
            <a:ext cx="2103120" cy="276999"/>
          </a:xfrm>
          <a:prstGeom prst="rect">
            <a:avLst/>
          </a:prstGeom>
          <a:noFill/>
          <a:ln>
            <a:noFill/>
          </a:ln>
        </p:spPr>
        <p:txBody>
          <a:bodyPr anchorCtr="0" anchor="t" bIns="0" lIns="0" spcFirstLastPara="1" rIns="0" wrap="square" tIns="0">
            <a:spAutoFit/>
          </a:bodyPr>
          <a:lstStyle>
            <a:lvl1pPr indent="0" lvl="0" marL="0" algn="r">
              <a:spcBef>
                <a:spcPts val="0"/>
              </a:spcBef>
              <a:buNone/>
              <a:defRPr sz="1800">
                <a:solidFill>
                  <a:schemeClr val="dk1"/>
                </a:solidFill>
                <a:latin typeface="Libre Franklin"/>
                <a:ea typeface="Libre Franklin"/>
                <a:cs typeface="Libre Franklin"/>
                <a:sym typeface="Libre Franklin"/>
              </a:defRPr>
            </a:lvl1pPr>
            <a:lvl2pPr indent="0" lvl="1" marL="0" algn="r">
              <a:spcBef>
                <a:spcPts val="0"/>
              </a:spcBef>
              <a:buNone/>
              <a:defRPr sz="1800">
                <a:solidFill>
                  <a:schemeClr val="dk1"/>
                </a:solidFill>
                <a:latin typeface="Libre Franklin"/>
                <a:ea typeface="Libre Franklin"/>
                <a:cs typeface="Libre Franklin"/>
                <a:sym typeface="Libre Franklin"/>
              </a:defRPr>
            </a:lvl2pPr>
            <a:lvl3pPr indent="0" lvl="2" marL="0" algn="r">
              <a:spcBef>
                <a:spcPts val="0"/>
              </a:spcBef>
              <a:buNone/>
              <a:defRPr sz="1800">
                <a:solidFill>
                  <a:schemeClr val="dk1"/>
                </a:solidFill>
                <a:latin typeface="Libre Franklin"/>
                <a:ea typeface="Libre Franklin"/>
                <a:cs typeface="Libre Franklin"/>
                <a:sym typeface="Libre Franklin"/>
              </a:defRPr>
            </a:lvl3pPr>
            <a:lvl4pPr indent="0" lvl="3" marL="0" algn="r">
              <a:spcBef>
                <a:spcPts val="0"/>
              </a:spcBef>
              <a:buNone/>
              <a:defRPr sz="1800">
                <a:solidFill>
                  <a:schemeClr val="dk1"/>
                </a:solidFill>
                <a:latin typeface="Libre Franklin"/>
                <a:ea typeface="Libre Franklin"/>
                <a:cs typeface="Libre Franklin"/>
                <a:sym typeface="Libre Franklin"/>
              </a:defRPr>
            </a:lvl4pPr>
            <a:lvl5pPr indent="0" lvl="4" marL="0" algn="r">
              <a:spcBef>
                <a:spcPts val="0"/>
              </a:spcBef>
              <a:buNone/>
              <a:defRPr sz="1800">
                <a:solidFill>
                  <a:schemeClr val="dk1"/>
                </a:solidFill>
                <a:latin typeface="Libre Franklin"/>
                <a:ea typeface="Libre Franklin"/>
                <a:cs typeface="Libre Franklin"/>
                <a:sym typeface="Libre Franklin"/>
              </a:defRPr>
            </a:lvl5pPr>
            <a:lvl6pPr indent="0" lvl="5" marL="0" algn="r">
              <a:spcBef>
                <a:spcPts val="0"/>
              </a:spcBef>
              <a:buNone/>
              <a:defRPr sz="1800">
                <a:solidFill>
                  <a:schemeClr val="dk1"/>
                </a:solidFill>
                <a:latin typeface="Libre Franklin"/>
                <a:ea typeface="Libre Franklin"/>
                <a:cs typeface="Libre Franklin"/>
                <a:sym typeface="Libre Franklin"/>
              </a:defRPr>
            </a:lvl6pPr>
            <a:lvl7pPr indent="0" lvl="6" marL="0" algn="r">
              <a:spcBef>
                <a:spcPts val="0"/>
              </a:spcBef>
              <a:buNone/>
              <a:defRPr sz="1800">
                <a:solidFill>
                  <a:schemeClr val="dk1"/>
                </a:solidFill>
                <a:latin typeface="Libre Franklin"/>
                <a:ea typeface="Libre Franklin"/>
                <a:cs typeface="Libre Franklin"/>
                <a:sym typeface="Libre Franklin"/>
              </a:defRPr>
            </a:lvl7pPr>
            <a:lvl8pPr indent="0" lvl="7" marL="0" algn="r">
              <a:spcBef>
                <a:spcPts val="0"/>
              </a:spcBef>
              <a:buNone/>
              <a:defRPr sz="1800">
                <a:solidFill>
                  <a:schemeClr val="dk1"/>
                </a:solidFill>
                <a:latin typeface="Libre Franklin"/>
                <a:ea typeface="Libre Franklin"/>
                <a:cs typeface="Libre Franklin"/>
                <a:sym typeface="Libre Franklin"/>
              </a:defRPr>
            </a:lvl8pPr>
            <a:lvl9pPr indent="0" lvl="8" marL="0" algn="r">
              <a:spcBef>
                <a:spcPts val="0"/>
              </a:spcBef>
              <a:buNone/>
              <a:defRPr sz="1800">
                <a:solidFill>
                  <a:schemeClr val="dk1"/>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6"/>
          <p:cNvSpPr txBox="1"/>
          <p:nvPr>
            <p:ph type="title"/>
          </p:nvPr>
        </p:nvSpPr>
        <p:spPr>
          <a:xfrm>
            <a:off x="2914015" y="4186809"/>
            <a:ext cx="3315969" cy="52322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3400" u="none" cap="none" strike="noStrike">
                <a:solidFill>
                  <a:schemeClr val="lt1"/>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6"/>
          <p:cNvSpPr txBox="1"/>
          <p:nvPr>
            <p:ph idx="1" type="body"/>
          </p:nvPr>
        </p:nvSpPr>
        <p:spPr>
          <a:xfrm>
            <a:off x="530148" y="1153159"/>
            <a:ext cx="8083702" cy="276999"/>
          </a:xfrm>
          <a:prstGeom prst="rect">
            <a:avLst/>
          </a:prstGeom>
          <a:solidFill>
            <a:srgbClr val="D29F0F"/>
          </a:solid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1" i="0" sz="1800" u="sng" cap="none" strike="noStrike">
                <a:solidFill>
                  <a:schemeClr val="lt1"/>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Libre Franklin"/>
                <a:ea typeface="Libre Franklin"/>
                <a:cs typeface="Libre Franklin"/>
                <a:sym typeface="Libre Franklin"/>
              </a:defRPr>
            </a:lvl2pPr>
            <a:lvl3pPr indent="-228600" lvl="2" marL="1371600" marR="0" rtl="0" algn="l">
              <a:spcBef>
                <a:spcPts val="0"/>
              </a:spcBef>
              <a:spcAft>
                <a:spcPts val="0"/>
              </a:spcAft>
              <a:buSzPts val="1400"/>
              <a:buNone/>
              <a:defRPr b="0" i="0" sz="1800" u="none" cap="none" strike="noStrike">
                <a:latin typeface="Libre Franklin"/>
                <a:ea typeface="Libre Franklin"/>
                <a:cs typeface="Libre Franklin"/>
                <a:sym typeface="Libre Franklin"/>
              </a:defRPr>
            </a:lvl3pPr>
            <a:lvl4pPr indent="-228600" lvl="3" marL="1828800" marR="0" rtl="0" algn="l">
              <a:spcBef>
                <a:spcPts val="0"/>
              </a:spcBef>
              <a:spcAft>
                <a:spcPts val="0"/>
              </a:spcAft>
              <a:buSzPts val="1400"/>
              <a:buNone/>
              <a:defRPr b="0" i="0" sz="1800" u="none" cap="none" strike="noStrike">
                <a:latin typeface="Libre Franklin"/>
                <a:ea typeface="Libre Franklin"/>
                <a:cs typeface="Libre Franklin"/>
                <a:sym typeface="Libre Franklin"/>
              </a:defRPr>
            </a:lvl4pPr>
            <a:lvl5pPr indent="-228600" lvl="4" marL="2286000" marR="0" rtl="0" algn="l">
              <a:spcBef>
                <a:spcPts val="0"/>
              </a:spcBef>
              <a:spcAft>
                <a:spcPts val="0"/>
              </a:spcAft>
              <a:buSzPts val="1400"/>
              <a:buNone/>
              <a:defRPr b="0" i="0" sz="1800" u="none" cap="none" strike="noStrike">
                <a:latin typeface="Libre Franklin"/>
                <a:ea typeface="Libre Franklin"/>
                <a:cs typeface="Libre Franklin"/>
                <a:sym typeface="Libre Franklin"/>
              </a:defRPr>
            </a:lvl5pPr>
            <a:lvl6pPr indent="-228600" lvl="5" marL="2743200" marR="0" rtl="0" algn="l">
              <a:spcBef>
                <a:spcPts val="0"/>
              </a:spcBef>
              <a:spcAft>
                <a:spcPts val="0"/>
              </a:spcAft>
              <a:buSzPts val="1400"/>
              <a:buNone/>
              <a:defRPr b="0" i="0" sz="1800" u="none" cap="none" strike="noStrike">
                <a:latin typeface="Libre Franklin"/>
                <a:ea typeface="Libre Franklin"/>
                <a:cs typeface="Libre Franklin"/>
                <a:sym typeface="Libre Franklin"/>
              </a:defRPr>
            </a:lvl6pPr>
            <a:lvl7pPr indent="-228600" lvl="6" marL="3200400" marR="0" rtl="0" algn="l">
              <a:spcBef>
                <a:spcPts val="0"/>
              </a:spcBef>
              <a:spcAft>
                <a:spcPts val="0"/>
              </a:spcAft>
              <a:buSzPts val="1400"/>
              <a:buNone/>
              <a:defRPr b="0" i="0" sz="1800" u="none" cap="none" strike="noStrike">
                <a:latin typeface="Libre Franklin"/>
                <a:ea typeface="Libre Franklin"/>
                <a:cs typeface="Libre Franklin"/>
                <a:sym typeface="Libre Franklin"/>
              </a:defRPr>
            </a:lvl7pPr>
            <a:lvl8pPr indent="-228600" lvl="7" marL="3657600" marR="0" rtl="0" algn="l">
              <a:spcBef>
                <a:spcPts val="0"/>
              </a:spcBef>
              <a:spcAft>
                <a:spcPts val="0"/>
              </a:spcAft>
              <a:buSzPts val="1400"/>
              <a:buNone/>
              <a:defRPr b="0" i="0" sz="1800" u="none" cap="none" strike="noStrike">
                <a:latin typeface="Libre Franklin"/>
                <a:ea typeface="Libre Franklin"/>
                <a:cs typeface="Libre Franklin"/>
                <a:sym typeface="Libre Franklin"/>
              </a:defRPr>
            </a:lvl8pPr>
            <a:lvl9pPr indent="-228600" lvl="8" marL="4114800" marR="0" rtl="0" algn="l">
              <a:spcBef>
                <a:spcPts val="0"/>
              </a:spcBef>
              <a:spcAft>
                <a:spcPts val="0"/>
              </a:spcAft>
              <a:buSzPts val="1400"/>
              <a:buNone/>
              <a:defRPr b="0" i="0" sz="1800" u="none" cap="none" strike="noStrike">
                <a:latin typeface="Libre Franklin"/>
                <a:ea typeface="Libre Franklin"/>
                <a:cs typeface="Libre Franklin"/>
                <a:sym typeface="Libre Franklin"/>
              </a:defRPr>
            </a:lvl9pPr>
          </a:lstStyle>
          <a:p/>
        </p:txBody>
      </p:sp>
      <p:sp>
        <p:nvSpPr>
          <p:cNvPr id="12" name="Google Shape;12;p56"/>
          <p:cNvSpPr txBox="1"/>
          <p:nvPr>
            <p:ph idx="11" type="ftr"/>
          </p:nvPr>
        </p:nvSpPr>
        <p:spPr>
          <a:xfrm>
            <a:off x="3108960" y="6377940"/>
            <a:ext cx="2926080" cy="276999"/>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3" name="Google Shape;13;p56"/>
          <p:cNvSpPr txBox="1"/>
          <p:nvPr>
            <p:ph idx="10" type="dt"/>
          </p:nvPr>
        </p:nvSpPr>
        <p:spPr>
          <a:xfrm>
            <a:off x="457200" y="6377940"/>
            <a:ext cx="2103120" cy="276999"/>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4" name="Google Shape;14;p56"/>
          <p:cNvSpPr txBox="1"/>
          <p:nvPr>
            <p:ph idx="12" type="sldNum"/>
          </p:nvPr>
        </p:nvSpPr>
        <p:spPr>
          <a:xfrm>
            <a:off x="6583680" y="6377940"/>
            <a:ext cx="2103120" cy="276999"/>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0" i="0" sz="1800" u="none" cap="none" strike="noStrike">
                <a:solidFill>
                  <a:schemeClr val="dk1"/>
                </a:solidFill>
                <a:latin typeface="Libre Franklin"/>
                <a:ea typeface="Libre Franklin"/>
                <a:cs typeface="Libre Franklin"/>
                <a:sym typeface="Libre Franklin"/>
              </a:defRPr>
            </a:lvl1pPr>
            <a:lvl2pPr indent="0" lvl="1" marL="0" marR="0" rtl="0" algn="r">
              <a:spcBef>
                <a:spcPts val="0"/>
              </a:spcBef>
              <a:buNone/>
              <a:defRPr b="0" i="0" sz="1800" u="none" cap="none" strike="noStrike">
                <a:solidFill>
                  <a:schemeClr val="dk1"/>
                </a:solidFill>
                <a:latin typeface="Libre Franklin"/>
                <a:ea typeface="Libre Franklin"/>
                <a:cs typeface="Libre Franklin"/>
                <a:sym typeface="Libre Franklin"/>
              </a:defRPr>
            </a:lvl2pPr>
            <a:lvl3pPr indent="0" lvl="2" marL="0" marR="0" rtl="0" algn="r">
              <a:spcBef>
                <a:spcPts val="0"/>
              </a:spcBef>
              <a:buNone/>
              <a:defRPr b="0" i="0" sz="1800" u="none" cap="none" strike="noStrike">
                <a:solidFill>
                  <a:schemeClr val="dk1"/>
                </a:solidFill>
                <a:latin typeface="Libre Franklin"/>
                <a:ea typeface="Libre Franklin"/>
                <a:cs typeface="Libre Franklin"/>
                <a:sym typeface="Libre Franklin"/>
              </a:defRPr>
            </a:lvl3pPr>
            <a:lvl4pPr indent="0" lvl="3" marL="0" marR="0" rtl="0" algn="r">
              <a:spcBef>
                <a:spcPts val="0"/>
              </a:spcBef>
              <a:buNone/>
              <a:defRPr b="0" i="0" sz="1800" u="none" cap="none" strike="noStrike">
                <a:solidFill>
                  <a:schemeClr val="dk1"/>
                </a:solidFill>
                <a:latin typeface="Libre Franklin"/>
                <a:ea typeface="Libre Franklin"/>
                <a:cs typeface="Libre Franklin"/>
                <a:sym typeface="Libre Franklin"/>
              </a:defRPr>
            </a:lvl4pPr>
            <a:lvl5pPr indent="0" lvl="4" marL="0" marR="0" rtl="0" algn="r">
              <a:spcBef>
                <a:spcPts val="0"/>
              </a:spcBef>
              <a:buNone/>
              <a:defRPr b="0" i="0" sz="1800" u="none" cap="none" strike="noStrike">
                <a:solidFill>
                  <a:schemeClr val="dk1"/>
                </a:solidFill>
                <a:latin typeface="Libre Franklin"/>
                <a:ea typeface="Libre Franklin"/>
                <a:cs typeface="Libre Franklin"/>
                <a:sym typeface="Libre Franklin"/>
              </a:defRPr>
            </a:lvl5pPr>
            <a:lvl6pPr indent="0" lvl="5" marL="0" marR="0" rtl="0" algn="r">
              <a:spcBef>
                <a:spcPts val="0"/>
              </a:spcBef>
              <a:buNone/>
              <a:defRPr b="0" i="0" sz="1800" u="none" cap="none" strike="noStrike">
                <a:solidFill>
                  <a:schemeClr val="dk1"/>
                </a:solidFill>
                <a:latin typeface="Libre Franklin"/>
                <a:ea typeface="Libre Franklin"/>
                <a:cs typeface="Libre Franklin"/>
                <a:sym typeface="Libre Franklin"/>
              </a:defRPr>
            </a:lvl6pPr>
            <a:lvl7pPr indent="0" lvl="6" marL="0" marR="0" rtl="0" algn="r">
              <a:spcBef>
                <a:spcPts val="0"/>
              </a:spcBef>
              <a:buNone/>
              <a:defRPr b="0" i="0" sz="1800" u="none" cap="none" strike="noStrike">
                <a:solidFill>
                  <a:schemeClr val="dk1"/>
                </a:solidFill>
                <a:latin typeface="Libre Franklin"/>
                <a:ea typeface="Libre Franklin"/>
                <a:cs typeface="Libre Franklin"/>
                <a:sym typeface="Libre Franklin"/>
              </a:defRPr>
            </a:lvl7pPr>
            <a:lvl8pPr indent="0" lvl="7" marL="0" marR="0" rtl="0" algn="r">
              <a:spcBef>
                <a:spcPts val="0"/>
              </a:spcBef>
              <a:buNone/>
              <a:defRPr b="0" i="0" sz="1800" u="none" cap="none" strike="noStrike">
                <a:solidFill>
                  <a:schemeClr val="dk1"/>
                </a:solidFill>
                <a:latin typeface="Libre Franklin"/>
                <a:ea typeface="Libre Franklin"/>
                <a:cs typeface="Libre Franklin"/>
                <a:sym typeface="Libre Franklin"/>
              </a:defRPr>
            </a:lvl8pPr>
            <a:lvl9pPr indent="0" lvl="8" marL="0" marR="0" rtl="0" algn="r">
              <a:spcBef>
                <a:spcPts val="0"/>
              </a:spcBef>
              <a:buNone/>
              <a:defRPr b="0" i="0" sz="1800" u="none" cap="none" strike="noStrike">
                <a:solidFill>
                  <a:schemeClr val="dk1"/>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56"/>
          <p:cNvSpPr/>
          <p:nvPr/>
        </p:nvSpPr>
        <p:spPr>
          <a:xfrm>
            <a:off x="0" y="0"/>
            <a:ext cx="9144000" cy="6858000"/>
          </a:xfrm>
          <a:prstGeom prst="rect">
            <a:avLst/>
          </a:prstGeom>
          <a:noFill/>
          <a:ln cap="flat" cmpd="sng" w="76200">
            <a:solidFill>
              <a:srgbClr val="603A1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www.ica.gov.s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vmlDrawing" Target="../drawings/vmlDrawing1.vml"/><Relationship Id="rId4" Type="http://schemas.openxmlformats.org/officeDocument/2006/relationships/package" Target="../embeddings/Microsoft_Office_Word_Document1.docx"/><Relationship Id="rId9" Type="http://schemas.openxmlformats.org/officeDocument/2006/relationships/image" Target="../media/image9.png"/><Relationship Id="rId5" Type="http://schemas.openxmlformats.org/officeDocument/2006/relationships/package" Target="../embeddings/Microsoft_Office_Word_Document1.docx"/><Relationship Id="rId6" Type="http://schemas.openxmlformats.org/officeDocument/2006/relationships/image" Target="../media/image5.png"/><Relationship Id="rId7" Type="http://schemas.openxmlformats.org/officeDocument/2006/relationships/package" Target="../embeddings/Microsoft_Office_Word_Document2.docx"/><Relationship Id="rId8" Type="http://schemas.openxmlformats.org/officeDocument/2006/relationships/package" Target="../embeddings/Microsoft_Office_Word_Document2.docx"/></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hyperlink" Target="mailto:CPE_CONTACT@cpe.gov.sg" TargetMode="External"/><Relationship Id="rId4" Type="http://schemas.openxmlformats.org/officeDocument/2006/relationships/hyperlink" Target="http://www.cpe.gov.sg/"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10.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trinitycollege.edu.sg/" TargetMode="External"/><Relationship Id="rId4" Type="http://schemas.openxmlformats.org/officeDocument/2006/relationships/hyperlink" Target="mailto:info@trinitycollege.edu.s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
          <p:cNvSpPr/>
          <p:nvPr/>
        </p:nvSpPr>
        <p:spPr>
          <a:xfrm>
            <a:off x="0" y="3142468"/>
            <a:ext cx="9160599" cy="3749040"/>
          </a:xfrm>
          <a:prstGeom prst="rect">
            <a:avLst/>
          </a:prstGeom>
          <a:solidFill>
            <a:srgbClr val="D29F0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54" name="Google Shape;54;p1"/>
          <p:cNvSpPr/>
          <p:nvPr/>
        </p:nvSpPr>
        <p:spPr>
          <a:xfrm>
            <a:off x="1150619" y="1338072"/>
            <a:ext cx="76200" cy="7772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55" name="Google Shape;55;p1"/>
          <p:cNvSpPr txBox="1"/>
          <p:nvPr/>
        </p:nvSpPr>
        <p:spPr>
          <a:xfrm>
            <a:off x="1101648" y="3538803"/>
            <a:ext cx="7127952" cy="627380"/>
          </a:xfrm>
          <a:prstGeom prst="rect">
            <a:avLst/>
          </a:prstGeom>
          <a:noFill/>
          <a:ln>
            <a:noFill/>
          </a:ln>
        </p:spPr>
        <p:txBody>
          <a:bodyPr anchorCtr="0" anchor="t" bIns="0" lIns="0" spcFirstLastPara="1" rIns="0" wrap="square" tIns="12050">
            <a:spAutoFit/>
          </a:bodyPr>
          <a:lstStyle/>
          <a:p>
            <a:pPr indent="-2626995" lvl="0" marL="2639060" marR="5080" rtl="0" algn="ctr">
              <a:lnSpc>
                <a:spcPct val="100000"/>
              </a:lnSpc>
              <a:spcBef>
                <a:spcPts val="0"/>
              </a:spcBef>
              <a:spcAft>
                <a:spcPts val="0"/>
              </a:spcAft>
              <a:buNone/>
            </a:pPr>
            <a:r>
              <a:rPr lang="en-US" sz="4000">
                <a:solidFill>
                  <a:srgbClr val="F2F2F2"/>
                </a:solidFill>
                <a:latin typeface="Algerian"/>
                <a:ea typeface="Algerian"/>
                <a:cs typeface="Algerian"/>
                <a:sym typeface="Algerian"/>
              </a:rPr>
              <a:t>Pre-Course Counselling Slides</a:t>
            </a:r>
            <a:endParaRPr sz="4000">
              <a:solidFill>
                <a:srgbClr val="F2F2F2"/>
              </a:solidFill>
              <a:latin typeface="Algerian"/>
              <a:ea typeface="Algerian"/>
              <a:cs typeface="Algerian"/>
              <a:sym typeface="Algerian"/>
            </a:endParaRPr>
          </a:p>
        </p:txBody>
      </p:sp>
      <p:grpSp>
        <p:nvGrpSpPr>
          <p:cNvPr id="56" name="Google Shape;56;p1"/>
          <p:cNvGrpSpPr/>
          <p:nvPr/>
        </p:nvGrpSpPr>
        <p:grpSpPr>
          <a:xfrm>
            <a:off x="2476500" y="838200"/>
            <a:ext cx="4191000" cy="2304415"/>
            <a:chOff x="2667000" y="838200"/>
            <a:chExt cx="4191000" cy="2304415"/>
          </a:xfrm>
        </p:grpSpPr>
        <p:sp>
          <p:nvSpPr>
            <p:cNvPr id="57" name="Google Shape;57;p1"/>
            <p:cNvSpPr/>
            <p:nvPr/>
          </p:nvSpPr>
          <p:spPr>
            <a:xfrm>
              <a:off x="4576291" y="838200"/>
              <a:ext cx="2281709" cy="230441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rgbClr val="D2A010"/>
                  </a:solidFill>
                  <a:latin typeface="Arial"/>
                  <a:ea typeface="Arial"/>
                  <a:cs typeface="Arial"/>
                  <a:sym typeface="Arial"/>
                </a:rPr>
                <a:t>TRINITY </a:t>
              </a:r>
              <a:endParaRPr sz="3200">
                <a:solidFill>
                  <a:srgbClr val="D2A01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000">
                  <a:solidFill>
                    <a:srgbClr val="D2A010"/>
                  </a:solidFill>
                  <a:latin typeface="Arial"/>
                  <a:ea typeface="Arial"/>
                  <a:cs typeface="Arial"/>
                  <a:sym typeface="Arial"/>
                </a:rPr>
                <a:t>INTERNATIONAL </a:t>
              </a:r>
              <a:endParaRPr sz="3200">
                <a:solidFill>
                  <a:srgbClr val="D2A01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000">
                  <a:solidFill>
                    <a:srgbClr val="D2A010"/>
                  </a:solidFill>
                  <a:latin typeface="Arial"/>
                  <a:ea typeface="Arial"/>
                  <a:cs typeface="Arial"/>
                  <a:sym typeface="Arial"/>
                </a:rPr>
                <a:t>COLLEGE</a:t>
              </a:r>
              <a:endParaRPr sz="3200">
                <a:solidFill>
                  <a:srgbClr val="D2A01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000">
                  <a:solidFill>
                    <a:srgbClr val="D2A010"/>
                  </a:solidFill>
                  <a:latin typeface="Arial"/>
                  <a:ea typeface="Arial"/>
                  <a:cs typeface="Arial"/>
                  <a:sym typeface="Arial"/>
                </a:rPr>
                <a:t>三一国际学院</a:t>
              </a:r>
              <a:endParaRPr sz="3200">
                <a:solidFill>
                  <a:srgbClr val="D2A010"/>
                </a:solidFill>
                <a:latin typeface="Times New Roman"/>
                <a:ea typeface="Times New Roman"/>
                <a:cs typeface="Times New Roman"/>
                <a:sym typeface="Times New Roman"/>
              </a:endParaRPr>
            </a:p>
            <a:p>
              <a:pPr indent="0" lvl="0" marL="0" marR="0" rtl="0" algn="r">
                <a:spcBef>
                  <a:spcPts val="0"/>
                </a:spcBef>
                <a:spcAft>
                  <a:spcPts val="0"/>
                </a:spcAft>
                <a:buNone/>
              </a:pPr>
              <a:r>
                <a:rPr lang="en-US" sz="9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p:txBody>
        </p:sp>
        <p:pic>
          <p:nvPicPr>
            <p:cNvPr descr="C:\Users\Mary\AppData\Local\Microsoft\Windows\INetCache\Content.Word\logo ok.jpg" id="58" name="Google Shape;58;p1"/>
            <p:cNvPicPr preferRelativeResize="0"/>
            <p:nvPr/>
          </p:nvPicPr>
          <p:blipFill rotWithShape="1">
            <a:blip r:embed="rId4">
              <a:alphaModFix/>
            </a:blip>
            <a:srcRect b="0" l="0" r="0" t="0"/>
            <a:stretch/>
          </p:blipFill>
          <p:spPr>
            <a:xfrm>
              <a:off x="2667000" y="1304607"/>
              <a:ext cx="1828800" cy="1371600"/>
            </a:xfrm>
            <a:prstGeom prst="rect">
              <a:avLst/>
            </a:prstGeom>
            <a:noFill/>
            <a:ln>
              <a:noFill/>
            </a:ln>
          </p:spPr>
        </p:pic>
      </p:grpSp>
      <p:sp>
        <p:nvSpPr>
          <p:cNvPr id="59" name="Google Shape;59;p1"/>
          <p:cNvSpPr/>
          <p:nvPr/>
        </p:nvSpPr>
        <p:spPr>
          <a:xfrm>
            <a:off x="0" y="0"/>
            <a:ext cx="9144000" cy="6858000"/>
          </a:xfrm>
          <a:prstGeom prst="rect">
            <a:avLst/>
          </a:prstGeom>
          <a:noFill/>
          <a:ln cap="flat" cmpd="sng" w="76200">
            <a:solidFill>
              <a:srgbClr val="603A1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0" name="Google Shape;60;p1"/>
          <p:cNvSpPr txBox="1"/>
          <p:nvPr/>
        </p:nvSpPr>
        <p:spPr>
          <a:xfrm>
            <a:off x="6553200" y="6400110"/>
            <a:ext cx="2362200" cy="19685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200">
                <a:solidFill>
                  <a:schemeClr val="dk1"/>
                </a:solidFill>
                <a:latin typeface="Arial"/>
                <a:ea typeface="Arial"/>
                <a:cs typeface="Arial"/>
                <a:sym typeface="Arial"/>
              </a:rPr>
              <a:t>Last Edited: 23 January 2022</a:t>
            </a:r>
            <a:endParaRPr sz="120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0"/>
          <p:cNvSpPr txBox="1"/>
          <p:nvPr>
            <p:ph type="title"/>
          </p:nvPr>
        </p:nvSpPr>
        <p:spPr>
          <a:xfrm>
            <a:off x="533400" y="838200"/>
            <a:ext cx="8153400" cy="5493812"/>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1700">
                <a:latin typeface="Calibri"/>
                <a:ea typeface="Calibri"/>
                <a:cs typeface="Calibri"/>
                <a:sym typeface="Calibri"/>
              </a:rPr>
              <a:t>Diploma in Hospitality and Tourism Management</a:t>
            </a:r>
            <a:br>
              <a:rPr b="0" lang="en-US" sz="1700">
                <a:latin typeface="Calibri"/>
                <a:ea typeface="Calibri"/>
                <a:cs typeface="Calibri"/>
                <a:sym typeface="Calibri"/>
              </a:rPr>
            </a:br>
            <a:r>
              <a:rPr b="0" lang="en-US" sz="1700">
                <a:latin typeface="Calibri"/>
                <a:ea typeface="Calibri"/>
                <a:cs typeface="Calibri"/>
                <a:sym typeface="Calibri"/>
              </a:rPr>
              <a:t>- Minimum Age: 16 years old and above</a:t>
            </a:r>
            <a:br>
              <a:rPr b="0" lang="en-US" sz="1700">
                <a:latin typeface="Calibri"/>
                <a:ea typeface="Calibri"/>
                <a:cs typeface="Calibri"/>
                <a:sym typeface="Calibri"/>
              </a:rPr>
            </a:br>
            <a:r>
              <a:rPr b="0" lang="en-US" sz="1700">
                <a:latin typeface="Calibri"/>
                <a:ea typeface="Calibri"/>
                <a:cs typeface="Calibri"/>
                <a:sym typeface="Calibri"/>
              </a:rPr>
              <a:t>- Academic Level: GCE ‘O’ level at least 3  subjects pass (with equivalent entry requirements as Diploma in Business and Management Course to approval); Equivalent to Year 12 from the respective home country of the applicant.</a:t>
            </a:r>
            <a:br>
              <a:rPr b="0" lang="en-US" sz="1700">
                <a:latin typeface="Calibri"/>
                <a:ea typeface="Calibri"/>
                <a:cs typeface="Calibri"/>
                <a:sym typeface="Calibri"/>
              </a:rPr>
            </a:br>
            <a:r>
              <a:rPr b="0" lang="en-US" sz="1700">
                <a:latin typeface="Calibri"/>
                <a:ea typeface="Calibri"/>
                <a:cs typeface="Calibri"/>
                <a:sym typeface="Calibri"/>
              </a:rPr>
              <a:t>Note: Applicants with non-standard entry qualifications will be considered on a case-by-case basis.</a:t>
            </a:r>
            <a:br>
              <a:rPr b="0" lang="en-US" sz="1700">
                <a:latin typeface="Calibri"/>
                <a:ea typeface="Calibri"/>
                <a:cs typeface="Calibri"/>
                <a:sym typeface="Calibri"/>
              </a:rPr>
            </a:br>
            <a:r>
              <a:rPr b="0" lang="en-US" sz="1700">
                <a:latin typeface="Calibri"/>
                <a:ea typeface="Calibri"/>
                <a:cs typeface="Calibri"/>
                <a:sym typeface="Calibri"/>
              </a:rPr>
              <a:t>- Language Proficiency: IELTS 5.5 or CAE Level 4 or regional equivalent. English proficiency may be considered to have been met and an IELTS score may be required if the applicant possesses the highest qualification where English was the sole medium of instruction.</a:t>
            </a:r>
            <a:br>
              <a:rPr b="0" lang="en-US" sz="1700">
                <a:latin typeface="Calibri"/>
                <a:ea typeface="Calibri"/>
                <a:cs typeface="Calibri"/>
                <a:sym typeface="Calibri"/>
              </a:rPr>
            </a:br>
            <a:br>
              <a:rPr lang="en-US" sz="1700">
                <a:latin typeface="Calibri"/>
                <a:ea typeface="Calibri"/>
                <a:cs typeface="Calibri"/>
                <a:sym typeface="Calibri"/>
              </a:rPr>
            </a:br>
            <a:r>
              <a:rPr lang="en-US" sz="1700">
                <a:latin typeface="Calibri"/>
                <a:ea typeface="Calibri"/>
                <a:cs typeface="Calibri"/>
                <a:sym typeface="Calibri"/>
              </a:rPr>
              <a:t>Advanced Diploma in Business and Management</a:t>
            </a:r>
            <a:br>
              <a:rPr lang="en-US" sz="1700">
                <a:latin typeface="Calibri"/>
                <a:ea typeface="Calibri"/>
                <a:cs typeface="Calibri"/>
                <a:sym typeface="Calibri"/>
              </a:rPr>
            </a:br>
            <a:r>
              <a:rPr b="0" lang="en-US" sz="1700">
                <a:latin typeface="Calibri"/>
                <a:ea typeface="Calibri"/>
                <a:cs typeface="Calibri"/>
                <a:sym typeface="Calibri"/>
              </a:rPr>
              <a:t>- Minimum Age: Be at least 17 years old at the time of application</a:t>
            </a:r>
            <a:br>
              <a:rPr b="0" lang="en-US" sz="1700">
                <a:latin typeface="Calibri"/>
                <a:ea typeface="Calibri"/>
                <a:cs typeface="Calibri"/>
                <a:sym typeface="Calibri"/>
              </a:rPr>
            </a:br>
            <a:r>
              <a:rPr b="0" lang="en-US" sz="1700">
                <a:latin typeface="Calibri"/>
                <a:ea typeface="Calibri"/>
                <a:cs typeface="Calibri"/>
                <a:sym typeface="Calibri"/>
              </a:rPr>
              <a:t>- Academic Level: Obtained at least a Grade E in any 2 GCE ‘A’ level subjects and at least a Grade C6 in any 	  2 GCE ‘AO’ (H1) level subjects or Diploma from recognized local/overseas Polytechnics or Professional Institutes. Other equivalent qualification may be considered on a case-by-case basis.</a:t>
            </a:r>
            <a:br>
              <a:rPr b="0" lang="en-US" sz="1700">
                <a:latin typeface="Calibri"/>
                <a:ea typeface="Calibri"/>
                <a:cs typeface="Calibri"/>
                <a:sym typeface="Calibri"/>
              </a:rPr>
            </a:br>
            <a:r>
              <a:rPr b="0" lang="en-US" sz="1700">
                <a:latin typeface="Calibri"/>
                <a:ea typeface="Calibri"/>
                <a:cs typeface="Calibri"/>
                <a:sym typeface="Calibri"/>
              </a:rPr>
              <a:t>- Language Proficiency: At least a C6 at GCE ‘O’ Level English or IELTS 5.5 or a pass of English test from Trinity International College (Internal Exam, passing grade 50% upon 100%).</a:t>
            </a:r>
            <a:br>
              <a:rPr b="0" lang="en-US" sz="1700">
                <a:latin typeface="Calibri"/>
                <a:ea typeface="Calibri"/>
                <a:cs typeface="Calibri"/>
                <a:sym typeface="Calibri"/>
              </a:rPr>
            </a:br>
            <a:r>
              <a:rPr b="0" lang="en-US" sz="1700">
                <a:latin typeface="Calibri"/>
                <a:ea typeface="Calibri"/>
                <a:cs typeface="Calibri"/>
                <a:sym typeface="Calibri"/>
              </a:rPr>
              <a:t>	</a:t>
            </a:r>
            <a:br>
              <a:rPr b="0" lang="en-US" sz="1700">
                <a:latin typeface="Calibri"/>
                <a:ea typeface="Calibri"/>
                <a:cs typeface="Calibri"/>
                <a:sym typeface="Calibri"/>
              </a:rPr>
            </a:br>
            <a:endParaRPr b="0" sz="1700">
              <a:latin typeface="Calibri"/>
              <a:ea typeface="Calibri"/>
              <a:cs typeface="Calibri"/>
              <a:sym typeface="Calibri"/>
            </a:endParaRPr>
          </a:p>
        </p:txBody>
      </p:sp>
      <p:sp>
        <p:nvSpPr>
          <p:cNvPr id="120" name="Google Shape;120;p10"/>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0" rtl="0" algn="l">
              <a:spcBef>
                <a:spcPts val="0"/>
              </a:spcBef>
              <a:spcAft>
                <a:spcPts val="0"/>
              </a:spcAft>
              <a:buNone/>
            </a:pPr>
            <a:r>
              <a:rPr lang="en-US">
                <a:latin typeface="Calibri"/>
                <a:ea typeface="Calibri"/>
                <a:cs typeface="Calibri"/>
                <a:sym typeface="Calibri"/>
              </a:rPr>
              <a:t>Admission Requirements</a:t>
            </a:r>
            <a:endParaRPr>
              <a:latin typeface="Calibri"/>
              <a:ea typeface="Calibri"/>
              <a:cs typeface="Calibri"/>
              <a:sym typeface="Calibri"/>
            </a:endParaRPr>
          </a:p>
        </p:txBody>
      </p:sp>
      <p:sp>
        <p:nvSpPr>
          <p:cNvPr id="121" name="Google Shape;121;p10"/>
          <p:cNvSpPr txBox="1"/>
          <p:nvPr/>
        </p:nvSpPr>
        <p:spPr>
          <a:xfrm>
            <a:off x="431998" y="6172200"/>
            <a:ext cx="825480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500">
                <a:solidFill>
                  <a:schemeClr val="dk1"/>
                </a:solidFill>
                <a:latin typeface="Calibri"/>
                <a:ea typeface="Calibri"/>
                <a:cs typeface="Calibri"/>
                <a:sym typeface="Calibri"/>
              </a:rPr>
              <a:t>For more details (Course Information, Course Fee, Course Admission Criteria and Course Intake), </a:t>
            </a:r>
            <a:br>
              <a:rPr i="1" lang="en-US" sz="1500">
                <a:solidFill>
                  <a:schemeClr val="dk1"/>
                </a:solidFill>
                <a:latin typeface="Calibri"/>
                <a:ea typeface="Calibri"/>
                <a:cs typeface="Calibri"/>
                <a:sym typeface="Calibri"/>
              </a:rPr>
            </a:br>
            <a:r>
              <a:rPr i="1" lang="en-US" sz="1500">
                <a:solidFill>
                  <a:schemeClr val="dk1"/>
                </a:solidFill>
                <a:latin typeface="Calibri"/>
                <a:ea typeface="Calibri"/>
                <a:cs typeface="Calibri"/>
                <a:sym typeface="Calibri"/>
              </a:rPr>
              <a:t>please refer to the College’s website at </a:t>
            </a:r>
            <a:r>
              <a:rPr lang="en-US" sz="1500">
                <a:solidFill>
                  <a:schemeClr val="dk1"/>
                </a:solidFill>
                <a:latin typeface="Calibri"/>
                <a:ea typeface="Calibri"/>
                <a:cs typeface="Calibri"/>
                <a:sym typeface="Calibri"/>
              </a:rPr>
              <a:t>www.trinitycollege.edu.sg.</a:t>
            </a:r>
            <a:endParaRPr sz="15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1"/>
          <p:cNvSpPr txBox="1"/>
          <p:nvPr>
            <p:ph type="title"/>
          </p:nvPr>
        </p:nvSpPr>
        <p:spPr>
          <a:xfrm>
            <a:off x="480967" y="914400"/>
            <a:ext cx="8231032" cy="4739759"/>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0" lang="en-US" sz="1800">
                <a:solidFill>
                  <a:srgbClr val="2A2A2A"/>
                </a:solidFill>
                <a:latin typeface="Calibri"/>
                <a:ea typeface="Calibri"/>
                <a:cs typeface="Calibri"/>
                <a:sym typeface="Calibri"/>
              </a:rPr>
              <a:t>Diploma</a:t>
            </a:r>
            <a:r>
              <a:rPr i="0" lang="en-US" sz="1800" cap="none">
                <a:solidFill>
                  <a:srgbClr val="2A2A2A"/>
                </a:solidFill>
                <a:latin typeface="Calibri"/>
                <a:ea typeface="Calibri"/>
                <a:cs typeface="Calibri"/>
                <a:sym typeface="Calibri"/>
              </a:rPr>
              <a:t> </a:t>
            </a:r>
            <a:r>
              <a:rPr i="0" lang="en-US" sz="1800">
                <a:solidFill>
                  <a:srgbClr val="2A2A2A"/>
                </a:solidFill>
                <a:latin typeface="Calibri"/>
                <a:ea typeface="Calibri"/>
                <a:cs typeface="Calibri"/>
                <a:sym typeface="Calibri"/>
              </a:rPr>
              <a:t>in Education and Training</a:t>
            </a:r>
            <a:br>
              <a:rPr b="0" i="0" lang="en-US" sz="1800" cap="none">
                <a:solidFill>
                  <a:srgbClr val="2A2A2A"/>
                </a:solidFill>
                <a:latin typeface="Calibri"/>
                <a:ea typeface="Calibri"/>
                <a:cs typeface="Calibri"/>
                <a:sym typeface="Calibri"/>
              </a:rPr>
            </a:br>
            <a:r>
              <a:rPr b="0" i="0" lang="en-US" sz="1800" cap="none">
                <a:solidFill>
                  <a:srgbClr val="2A2A2A"/>
                </a:solidFill>
                <a:latin typeface="Calibri"/>
                <a:ea typeface="Calibri"/>
                <a:cs typeface="Calibri"/>
                <a:sym typeface="Calibri"/>
              </a:rPr>
              <a:t>- </a:t>
            </a:r>
            <a:r>
              <a:rPr b="0" i="0" lang="en-US" sz="1800">
                <a:solidFill>
                  <a:srgbClr val="333333"/>
                </a:solidFill>
                <a:latin typeface="Calibri"/>
                <a:ea typeface="Calibri"/>
                <a:cs typeface="Calibri"/>
                <a:sym typeface="Calibri"/>
              </a:rPr>
              <a:t>Minimum Age: </a:t>
            </a:r>
            <a:r>
              <a:rPr b="0" i="0" lang="en-US" sz="1800">
                <a:solidFill>
                  <a:srgbClr val="000000"/>
                </a:solidFill>
                <a:latin typeface="Calibri"/>
                <a:ea typeface="Calibri"/>
                <a:cs typeface="Calibri"/>
                <a:sym typeface="Calibri"/>
              </a:rPr>
              <a:t>17 years old and above.</a:t>
            </a:r>
            <a:br>
              <a:rPr b="0" i="0" lang="en-US" sz="1800">
                <a:solidFill>
                  <a:srgbClr val="000000"/>
                </a:solidFill>
                <a:latin typeface="Calibri"/>
                <a:ea typeface="Calibri"/>
                <a:cs typeface="Calibri"/>
                <a:sym typeface="Calibri"/>
              </a:rPr>
            </a:br>
            <a:r>
              <a:rPr b="0" i="0" lang="en-US" sz="1800">
                <a:solidFill>
                  <a:srgbClr val="000000"/>
                </a:solidFill>
                <a:latin typeface="Calibri"/>
                <a:ea typeface="Calibri"/>
                <a:cs typeface="Calibri"/>
                <a:sym typeface="Calibri"/>
              </a:rPr>
              <a:t>- Academic Level: Minimum GCE ‘O’ level with at least 3 subjects passes</a:t>
            </a:r>
            <a:r>
              <a:rPr b="0" lang="en-US" sz="1800">
                <a:solidFill>
                  <a:srgbClr val="EEEEEE"/>
                </a:solidFill>
                <a:latin typeface="Calibri"/>
                <a:ea typeface="Calibri"/>
                <a:cs typeface="Calibri"/>
                <a:sym typeface="Calibri"/>
              </a:rPr>
              <a:t> </a:t>
            </a:r>
            <a:r>
              <a:rPr b="0" lang="en-US" sz="1800">
                <a:latin typeface="Calibri"/>
                <a:ea typeface="Calibri"/>
                <a:cs typeface="Calibri"/>
                <a:sym typeface="Calibri"/>
              </a:rPr>
              <a:t>o</a:t>
            </a:r>
            <a:r>
              <a:rPr b="0" i="0" lang="en-US" sz="1800">
                <a:latin typeface="Calibri"/>
                <a:ea typeface="Calibri"/>
                <a:cs typeface="Calibri"/>
                <a:sym typeface="Calibri"/>
              </a:rPr>
              <a:t>r</a:t>
            </a:r>
            <a:r>
              <a:rPr b="0" i="0" lang="en-US" sz="1800">
                <a:solidFill>
                  <a:srgbClr val="000000"/>
                </a:solidFill>
                <a:latin typeface="Calibri"/>
                <a:ea typeface="Calibri"/>
                <a:cs typeface="Calibri"/>
                <a:sym typeface="Calibri"/>
              </a:rPr>
              <a:t> equivalent to Year 10 from the respective home country of the applicant.</a:t>
            </a:r>
            <a:br>
              <a:rPr b="0" i="0" lang="en-US" sz="1800">
                <a:solidFill>
                  <a:srgbClr val="EEEEEE"/>
                </a:solidFill>
                <a:latin typeface="Calibri"/>
                <a:ea typeface="Calibri"/>
                <a:cs typeface="Calibri"/>
                <a:sym typeface="Calibri"/>
              </a:rPr>
            </a:br>
            <a:r>
              <a:rPr b="0" i="0" lang="en-US" sz="1800">
                <a:latin typeface="Calibri"/>
                <a:ea typeface="Calibri"/>
                <a:cs typeface="Calibri"/>
                <a:sym typeface="Calibri"/>
              </a:rPr>
              <a:t>- Matured </a:t>
            </a:r>
            <a:r>
              <a:rPr b="0" i="0" lang="en-US" sz="1800">
                <a:solidFill>
                  <a:srgbClr val="000000"/>
                </a:solidFill>
                <a:latin typeface="Calibri"/>
                <a:ea typeface="Calibri"/>
                <a:cs typeface="Calibri"/>
                <a:sym typeface="Calibri"/>
              </a:rPr>
              <a:t>candidates without 3 GCE ‘O’ level subject passes but with minimum two-year working experience in related education and training fields.</a:t>
            </a:r>
            <a:br>
              <a:rPr b="0" i="0" lang="en-US" sz="1800">
                <a:solidFill>
                  <a:srgbClr val="EEEEEE"/>
                </a:solidFill>
                <a:latin typeface="Calibri"/>
                <a:ea typeface="Calibri"/>
                <a:cs typeface="Calibri"/>
                <a:sym typeface="Calibri"/>
              </a:rPr>
            </a:br>
            <a:r>
              <a:rPr b="0" i="0" lang="en-US" sz="1800">
                <a:solidFill>
                  <a:srgbClr val="000000"/>
                </a:solidFill>
                <a:latin typeface="Calibri"/>
                <a:ea typeface="Calibri"/>
                <a:cs typeface="Calibri"/>
                <a:sym typeface="Calibri"/>
              </a:rPr>
              <a:t>Note: Applicants with non-standard entry qualifications will be considered on a case-by-case basis.</a:t>
            </a:r>
            <a:br>
              <a:rPr b="0" i="0" lang="en-US" sz="1800">
                <a:solidFill>
                  <a:srgbClr val="EEEEEE"/>
                </a:solidFill>
                <a:latin typeface="Calibri"/>
                <a:ea typeface="Calibri"/>
                <a:cs typeface="Calibri"/>
                <a:sym typeface="Calibri"/>
              </a:rPr>
            </a:br>
            <a:r>
              <a:rPr b="0" lang="en-US" sz="1800">
                <a:latin typeface="Calibri"/>
                <a:ea typeface="Calibri"/>
                <a:cs typeface="Calibri"/>
                <a:sym typeface="Calibri"/>
              </a:rPr>
              <a:t>-</a:t>
            </a:r>
            <a:r>
              <a:rPr b="0" i="0" lang="en-US" sz="1800">
                <a:latin typeface="Calibri"/>
                <a:ea typeface="Calibri"/>
                <a:cs typeface="Calibri"/>
                <a:sym typeface="Calibri"/>
              </a:rPr>
              <a:t>Language </a:t>
            </a:r>
            <a:r>
              <a:rPr b="0" i="0" lang="en-US" sz="1800">
                <a:solidFill>
                  <a:srgbClr val="000000"/>
                </a:solidFill>
                <a:latin typeface="Calibri"/>
                <a:ea typeface="Calibri"/>
                <a:cs typeface="Calibri"/>
                <a:sym typeface="Calibri"/>
              </a:rPr>
              <a:t>Proficiency: A minimum Grade of C5 in English Language for GCE ‘O’ Level or regional equivalent, or at least IELTS 5.5 or CEFR B1 or pass the English Proficiency Test at equivalent level conducted by Trinity International College (with a score of at least 50%).</a:t>
            </a:r>
            <a:br>
              <a:rPr b="0" i="0" lang="en-US" sz="1800">
                <a:solidFill>
                  <a:srgbClr val="000000"/>
                </a:solidFill>
                <a:latin typeface="Calibri"/>
                <a:ea typeface="Calibri"/>
                <a:cs typeface="Calibri"/>
                <a:sym typeface="Calibri"/>
              </a:rPr>
            </a:br>
            <a:r>
              <a:rPr b="0" i="0" lang="en-US" sz="1800">
                <a:solidFill>
                  <a:srgbClr val="000000"/>
                </a:solidFill>
                <a:latin typeface="Calibri"/>
                <a:ea typeface="Calibri"/>
                <a:cs typeface="Calibri"/>
                <a:sym typeface="Calibri"/>
              </a:rPr>
              <a:t>- English proficiency may be considered to have been met and an IELTS score may not be required if applicant possesses a Secondary/Middle School qualification where English was the sole medium of instruction.</a:t>
            </a:r>
            <a:br>
              <a:rPr b="0" i="0" lang="en-US" sz="1800">
                <a:solidFill>
                  <a:srgbClr val="000000"/>
                </a:solidFill>
                <a:latin typeface="Calibri"/>
                <a:ea typeface="Calibri"/>
                <a:cs typeface="Calibri"/>
                <a:sym typeface="Calibri"/>
              </a:rPr>
            </a:br>
            <a:r>
              <a:rPr b="0" i="0" lang="en-US" sz="1800">
                <a:solidFill>
                  <a:srgbClr val="000000"/>
                </a:solidFill>
                <a:latin typeface="Calibri"/>
                <a:ea typeface="Calibri"/>
                <a:cs typeface="Calibri"/>
                <a:sym typeface="Calibri"/>
              </a:rPr>
              <a:t>- All applicants are subjected to the School’s assessment of eligibility for entry into the programme.</a:t>
            </a:r>
            <a:endParaRPr sz="1800">
              <a:latin typeface="Calibri"/>
              <a:ea typeface="Calibri"/>
              <a:cs typeface="Calibri"/>
              <a:sym typeface="Calibri"/>
            </a:endParaRPr>
          </a:p>
        </p:txBody>
      </p:sp>
      <p:sp>
        <p:nvSpPr>
          <p:cNvPr id="127" name="Google Shape;127;p11"/>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0" rtl="0" algn="l">
              <a:spcBef>
                <a:spcPts val="0"/>
              </a:spcBef>
              <a:spcAft>
                <a:spcPts val="0"/>
              </a:spcAft>
              <a:buNone/>
            </a:pPr>
            <a:r>
              <a:rPr lang="en-US">
                <a:latin typeface="Calibri"/>
                <a:ea typeface="Calibri"/>
                <a:cs typeface="Calibri"/>
                <a:sym typeface="Calibri"/>
              </a:rPr>
              <a:t>Admission Requirements</a:t>
            </a:r>
            <a:endParaRPr>
              <a:latin typeface="Calibri"/>
              <a:ea typeface="Calibri"/>
              <a:cs typeface="Calibri"/>
              <a:sym typeface="Calibri"/>
            </a:endParaRPr>
          </a:p>
        </p:txBody>
      </p:sp>
      <p:sp>
        <p:nvSpPr>
          <p:cNvPr id="128" name="Google Shape;128;p11"/>
          <p:cNvSpPr txBox="1"/>
          <p:nvPr/>
        </p:nvSpPr>
        <p:spPr>
          <a:xfrm>
            <a:off x="431998" y="6172200"/>
            <a:ext cx="825480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500">
                <a:solidFill>
                  <a:schemeClr val="dk1"/>
                </a:solidFill>
                <a:latin typeface="Calibri"/>
                <a:ea typeface="Calibri"/>
                <a:cs typeface="Calibri"/>
                <a:sym typeface="Calibri"/>
              </a:rPr>
              <a:t>For more details (Course Information, Course Fee, Course Admission Criteria and Course Intake), </a:t>
            </a:r>
            <a:br>
              <a:rPr i="1" lang="en-US" sz="1500">
                <a:solidFill>
                  <a:schemeClr val="dk1"/>
                </a:solidFill>
                <a:latin typeface="Calibri"/>
                <a:ea typeface="Calibri"/>
                <a:cs typeface="Calibri"/>
                <a:sym typeface="Calibri"/>
              </a:rPr>
            </a:br>
            <a:r>
              <a:rPr i="1" lang="en-US" sz="1500">
                <a:solidFill>
                  <a:schemeClr val="dk1"/>
                </a:solidFill>
                <a:latin typeface="Calibri"/>
                <a:ea typeface="Calibri"/>
                <a:cs typeface="Calibri"/>
                <a:sym typeface="Calibri"/>
              </a:rPr>
              <a:t>please refer to the College’s website at </a:t>
            </a:r>
            <a:r>
              <a:rPr lang="en-US" sz="1500">
                <a:solidFill>
                  <a:schemeClr val="dk1"/>
                </a:solidFill>
                <a:latin typeface="Calibri"/>
                <a:ea typeface="Calibri"/>
                <a:cs typeface="Calibri"/>
                <a:sym typeface="Calibri"/>
              </a:rPr>
              <a:t>www.trinitycollege.edu.sg.</a:t>
            </a:r>
            <a:endParaRPr sz="15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2"/>
          <p:cNvSpPr txBox="1"/>
          <p:nvPr>
            <p:ph type="title"/>
          </p:nvPr>
        </p:nvSpPr>
        <p:spPr>
          <a:xfrm>
            <a:off x="431999" y="838200"/>
            <a:ext cx="8254801" cy="5170646"/>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1600">
                <a:latin typeface="Calibri"/>
                <a:ea typeface="Calibri"/>
                <a:cs typeface="Calibri"/>
                <a:sym typeface="Calibri"/>
              </a:rPr>
              <a:t>Certificate in Hospitality Management	</a:t>
            </a:r>
            <a:br>
              <a:rPr lang="en-US" sz="1600">
                <a:latin typeface="Calibri"/>
                <a:ea typeface="Calibri"/>
                <a:cs typeface="Calibri"/>
                <a:sym typeface="Calibri"/>
              </a:rPr>
            </a:br>
            <a:r>
              <a:rPr lang="en-US" sz="1600">
                <a:latin typeface="Calibri"/>
                <a:ea typeface="Calibri"/>
                <a:cs typeface="Calibri"/>
                <a:sym typeface="Calibri"/>
              </a:rPr>
              <a:t>- </a:t>
            </a:r>
            <a:r>
              <a:rPr b="0" lang="en-US" sz="1600">
                <a:latin typeface="Calibri"/>
                <a:ea typeface="Calibri"/>
                <a:cs typeface="Calibri"/>
                <a:sym typeface="Calibri"/>
              </a:rPr>
              <a:t>Minimum Age: 17 years old and above</a:t>
            </a:r>
            <a:br>
              <a:rPr b="0" lang="en-US" sz="1600">
                <a:latin typeface="Calibri"/>
                <a:ea typeface="Calibri"/>
                <a:cs typeface="Calibri"/>
                <a:sym typeface="Calibri"/>
              </a:rPr>
            </a:br>
            <a:r>
              <a:rPr b="0" lang="en-US" sz="1600">
                <a:latin typeface="Calibri"/>
                <a:ea typeface="Calibri"/>
                <a:cs typeface="Calibri"/>
                <a:sym typeface="Calibri"/>
              </a:rPr>
              <a:t>- Academic Level:  GCE ‘O’ Level with at least 2 subjects pass or equivalent to Year 10 from the respective country of the applicant.</a:t>
            </a:r>
            <a:br>
              <a:rPr b="0" lang="en-US" sz="1600">
                <a:latin typeface="Calibri"/>
                <a:ea typeface="Calibri"/>
                <a:cs typeface="Calibri"/>
                <a:sym typeface="Calibri"/>
              </a:rPr>
            </a:br>
            <a:r>
              <a:rPr b="0" lang="en-US" sz="1600">
                <a:latin typeface="Calibri"/>
                <a:ea typeface="Calibri"/>
                <a:cs typeface="Calibri"/>
                <a:sym typeface="Calibri"/>
              </a:rPr>
              <a:t>- Language Proficiency: Minimum Grade 5 in English Language for GCE ‘O’ Level or regional                   equivalent, or at least IELTS 5.5 or CAE Level 4 or pass the English Proficiency Test at equivalent level conducted by Trinity International College (with a score of at least 50%). English proficiency may be considered to have met and an IELTS score may not be required if applicant possesses a highest qualification where English was the sole medium of instruction.</a:t>
            </a:r>
            <a:br>
              <a:rPr b="0" lang="en-US" sz="1600">
                <a:latin typeface="Calibri"/>
                <a:ea typeface="Calibri"/>
                <a:cs typeface="Calibri"/>
                <a:sym typeface="Calibri"/>
              </a:rPr>
            </a:br>
            <a:r>
              <a:rPr b="0" lang="en-US" sz="1600">
                <a:latin typeface="Calibri"/>
                <a:ea typeface="Calibri"/>
                <a:cs typeface="Calibri"/>
                <a:sym typeface="Calibri"/>
              </a:rPr>
              <a:t>- Mature Candidate: Are 30 years and above at the time of registration; and have at least 8 years of verifiable working experience; and provide a detailed resume with contact details of past and present employers.</a:t>
            </a:r>
            <a:br>
              <a:rPr b="0" lang="en-US" sz="1600">
                <a:latin typeface="Calibri"/>
                <a:ea typeface="Calibri"/>
                <a:cs typeface="Calibri"/>
                <a:sym typeface="Calibri"/>
              </a:rPr>
            </a:br>
            <a:br>
              <a:rPr lang="en-US" sz="1600">
                <a:latin typeface="Calibri"/>
                <a:ea typeface="Calibri"/>
                <a:cs typeface="Calibri"/>
                <a:sym typeface="Calibri"/>
              </a:rPr>
            </a:br>
            <a:r>
              <a:rPr lang="en-US" sz="1600">
                <a:latin typeface="Calibri"/>
                <a:ea typeface="Calibri"/>
                <a:cs typeface="Calibri"/>
                <a:sym typeface="Calibri"/>
              </a:rPr>
              <a:t>Certificate in Hospitality Operations	</a:t>
            </a:r>
            <a:br>
              <a:rPr lang="en-US" sz="1600">
                <a:latin typeface="Calibri"/>
                <a:ea typeface="Calibri"/>
                <a:cs typeface="Calibri"/>
                <a:sym typeface="Calibri"/>
              </a:rPr>
            </a:br>
            <a:r>
              <a:rPr lang="en-US" sz="1600">
                <a:latin typeface="Calibri"/>
                <a:ea typeface="Calibri"/>
                <a:cs typeface="Calibri"/>
                <a:sym typeface="Calibri"/>
              </a:rPr>
              <a:t>- </a:t>
            </a:r>
            <a:r>
              <a:rPr b="0" lang="en-US" sz="1600">
                <a:latin typeface="Calibri"/>
                <a:ea typeface="Calibri"/>
                <a:cs typeface="Calibri"/>
                <a:sym typeface="Calibri"/>
              </a:rPr>
              <a:t>Minimum Age: 17 years old and above.</a:t>
            </a:r>
            <a:br>
              <a:rPr b="0" lang="en-US" sz="1600">
                <a:latin typeface="Calibri"/>
                <a:ea typeface="Calibri"/>
                <a:cs typeface="Calibri"/>
                <a:sym typeface="Calibri"/>
              </a:rPr>
            </a:br>
            <a:r>
              <a:rPr b="0" lang="en-US" sz="1600">
                <a:latin typeface="Calibri"/>
                <a:ea typeface="Calibri"/>
                <a:cs typeface="Calibri"/>
                <a:sym typeface="Calibri"/>
              </a:rPr>
              <a:t>- Academic Level:  Minimum 2 GCE ‘N’ Level credits or regional equivalent.</a:t>
            </a:r>
            <a:br>
              <a:rPr b="0" lang="en-US" sz="1600">
                <a:latin typeface="Calibri"/>
                <a:ea typeface="Calibri"/>
                <a:cs typeface="Calibri"/>
                <a:sym typeface="Calibri"/>
              </a:rPr>
            </a:br>
            <a:r>
              <a:rPr b="0" lang="en-US" sz="1600">
                <a:latin typeface="Calibri"/>
                <a:ea typeface="Calibri"/>
                <a:cs typeface="Calibri"/>
                <a:sym typeface="Calibri"/>
              </a:rPr>
              <a:t>- Language Proficiency: Minimum Grade 5 in English Language for GCE ‘N’ Level or regional                   equivalent</a:t>
            </a:r>
            <a:br>
              <a:rPr b="0" lang="en-US" sz="1600">
                <a:latin typeface="Calibri"/>
                <a:ea typeface="Calibri"/>
                <a:cs typeface="Calibri"/>
                <a:sym typeface="Calibri"/>
              </a:rPr>
            </a:br>
            <a:r>
              <a:rPr b="0" lang="en-US" sz="1600">
                <a:latin typeface="Calibri"/>
                <a:ea typeface="Calibri"/>
                <a:cs typeface="Calibri"/>
                <a:sym typeface="Calibri"/>
              </a:rPr>
              <a:t>- Mature Candidate: Are 30 years and above at the time of registration; and have at least 8 years of verifiable working experience; and provide a detailed resume with contact details of past and present employers</a:t>
            </a:r>
            <a:endParaRPr sz="1600">
              <a:latin typeface="Calibri"/>
              <a:ea typeface="Calibri"/>
              <a:cs typeface="Calibri"/>
              <a:sym typeface="Calibri"/>
            </a:endParaRPr>
          </a:p>
        </p:txBody>
      </p:sp>
      <p:sp>
        <p:nvSpPr>
          <p:cNvPr id="134" name="Google Shape;134;p12"/>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0" rtl="0" algn="l">
              <a:spcBef>
                <a:spcPts val="0"/>
              </a:spcBef>
              <a:spcAft>
                <a:spcPts val="0"/>
              </a:spcAft>
              <a:buNone/>
            </a:pPr>
            <a:r>
              <a:rPr lang="en-US">
                <a:latin typeface="Calibri"/>
                <a:ea typeface="Calibri"/>
                <a:cs typeface="Calibri"/>
                <a:sym typeface="Calibri"/>
              </a:rPr>
              <a:t>Admission Requirements</a:t>
            </a:r>
            <a:endParaRPr>
              <a:latin typeface="Calibri"/>
              <a:ea typeface="Calibri"/>
              <a:cs typeface="Calibri"/>
              <a:sym typeface="Calibri"/>
            </a:endParaRPr>
          </a:p>
        </p:txBody>
      </p:sp>
      <p:sp>
        <p:nvSpPr>
          <p:cNvPr id="135" name="Google Shape;135;p12"/>
          <p:cNvSpPr txBox="1"/>
          <p:nvPr/>
        </p:nvSpPr>
        <p:spPr>
          <a:xfrm>
            <a:off x="431998" y="6172200"/>
            <a:ext cx="825480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500">
                <a:solidFill>
                  <a:schemeClr val="dk1"/>
                </a:solidFill>
                <a:latin typeface="Calibri"/>
                <a:ea typeface="Calibri"/>
                <a:cs typeface="Calibri"/>
                <a:sym typeface="Calibri"/>
              </a:rPr>
              <a:t>For more details (Course Information, Course Fee, Course Admission Criteria and Course Intake), </a:t>
            </a:r>
            <a:br>
              <a:rPr i="1" lang="en-US" sz="1500">
                <a:solidFill>
                  <a:schemeClr val="dk1"/>
                </a:solidFill>
                <a:latin typeface="Calibri"/>
                <a:ea typeface="Calibri"/>
                <a:cs typeface="Calibri"/>
                <a:sym typeface="Calibri"/>
              </a:rPr>
            </a:br>
            <a:r>
              <a:rPr i="1" lang="en-US" sz="1500">
                <a:solidFill>
                  <a:schemeClr val="dk1"/>
                </a:solidFill>
                <a:latin typeface="Calibri"/>
                <a:ea typeface="Calibri"/>
                <a:cs typeface="Calibri"/>
                <a:sym typeface="Calibri"/>
              </a:rPr>
              <a:t>please refer to the College’s website at </a:t>
            </a:r>
            <a:r>
              <a:rPr lang="en-US" sz="1500">
                <a:solidFill>
                  <a:schemeClr val="dk1"/>
                </a:solidFill>
                <a:latin typeface="Calibri"/>
                <a:ea typeface="Calibri"/>
                <a:cs typeface="Calibri"/>
                <a:sym typeface="Calibri"/>
              </a:rPr>
              <a:t>www.trinitycollege.edu.sg.</a:t>
            </a:r>
            <a:endParaRPr sz="15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3"/>
          <p:cNvSpPr txBox="1"/>
          <p:nvPr>
            <p:ph type="title"/>
          </p:nvPr>
        </p:nvSpPr>
        <p:spPr>
          <a:xfrm>
            <a:off x="431999" y="838201"/>
            <a:ext cx="8254801" cy="4801314"/>
          </a:xfrm>
          <a:prstGeom prst="rect">
            <a:avLst/>
          </a:prstGeom>
          <a:noFill/>
          <a:ln>
            <a:noFill/>
          </a:ln>
        </p:spPr>
        <p:txBody>
          <a:bodyPr anchorCtr="0" anchor="t" bIns="0" lIns="0" spcFirstLastPara="1" rIns="0" wrap="square" tIns="0">
            <a:spAutoFit/>
          </a:bodyPr>
          <a:lstStyle/>
          <a:p>
            <a:pPr indent="0" lvl="0" marL="12700" rtl="0" algn="l">
              <a:lnSpc>
                <a:spcPct val="100000"/>
              </a:lnSpc>
              <a:spcBef>
                <a:spcPts val="0"/>
              </a:spcBef>
              <a:spcAft>
                <a:spcPts val="0"/>
              </a:spcAft>
              <a:buNone/>
            </a:pPr>
            <a:r>
              <a:rPr lang="en-US" sz="1800">
                <a:latin typeface="Calibri"/>
                <a:ea typeface="Calibri"/>
                <a:cs typeface="Calibri"/>
                <a:sym typeface="Calibri"/>
              </a:rPr>
              <a:t>Preparatory Course for IELTS Examination (General/Academic Training)</a:t>
            </a:r>
            <a:br>
              <a:rPr lang="en-US" sz="1800">
                <a:latin typeface="Calibri"/>
                <a:ea typeface="Calibri"/>
                <a:cs typeface="Calibri"/>
                <a:sym typeface="Calibri"/>
              </a:rPr>
            </a:br>
            <a:r>
              <a:rPr b="0" lang="en-US" sz="1800">
                <a:latin typeface="Calibri"/>
                <a:ea typeface="Calibri"/>
                <a:cs typeface="Calibri"/>
                <a:sym typeface="Calibri"/>
              </a:rPr>
              <a:t>- Minimum Age: Applicants must be at least 15 years of age as at 1</a:t>
            </a:r>
            <a:r>
              <a:rPr b="0" baseline="30000" lang="en-US" sz="1800">
                <a:latin typeface="Calibri"/>
                <a:ea typeface="Calibri"/>
                <a:cs typeface="Calibri"/>
                <a:sym typeface="Calibri"/>
              </a:rPr>
              <a:t>st</a:t>
            </a:r>
            <a:r>
              <a:rPr b="0" lang="en-US" sz="1800">
                <a:latin typeface="Calibri"/>
                <a:ea typeface="Calibri"/>
                <a:cs typeface="Calibri"/>
                <a:sym typeface="Calibri"/>
              </a:rPr>
              <a:t> January of the year they are enrolling.</a:t>
            </a:r>
            <a:br>
              <a:rPr b="0" lang="en-US" sz="1800">
                <a:latin typeface="Calibri"/>
                <a:ea typeface="Calibri"/>
                <a:cs typeface="Calibri"/>
                <a:sym typeface="Calibri"/>
              </a:rPr>
            </a:br>
            <a:r>
              <a:rPr b="0" lang="en-US" sz="1800">
                <a:latin typeface="Calibri"/>
                <a:ea typeface="Calibri"/>
                <a:cs typeface="Calibri"/>
                <a:sym typeface="Calibri"/>
              </a:rPr>
              <a:t>- Additional Requirement: Applicants are required to sit for the English placement test to determine the academic standard.</a:t>
            </a:r>
            <a:br>
              <a:rPr b="0" lang="en-US" sz="1800">
                <a:latin typeface="Calibri"/>
                <a:ea typeface="Calibri"/>
                <a:cs typeface="Calibri"/>
                <a:sym typeface="Calibri"/>
              </a:rPr>
            </a:br>
            <a:r>
              <a:rPr b="0" lang="en-US" sz="1800">
                <a:latin typeface="Calibri"/>
                <a:ea typeface="Calibri"/>
                <a:cs typeface="Calibri"/>
                <a:sym typeface="Calibri"/>
              </a:rPr>
              <a:t>         </a:t>
            </a:r>
            <a:br>
              <a:rPr b="0" lang="en-US" sz="1800">
                <a:latin typeface="Calibri"/>
                <a:ea typeface="Calibri"/>
                <a:cs typeface="Calibri"/>
                <a:sym typeface="Calibri"/>
              </a:rPr>
            </a:br>
            <a:r>
              <a:rPr lang="en-US" sz="1800">
                <a:latin typeface="Calibri"/>
                <a:ea typeface="Calibri"/>
                <a:cs typeface="Calibri"/>
                <a:sym typeface="Calibri"/>
              </a:rPr>
              <a:t>Preparatory Course for Singapore-Cambridge General Certificate of  Education Ordinary Level</a:t>
            </a:r>
            <a:br>
              <a:rPr b="0" lang="en-US" sz="1800">
                <a:latin typeface="Calibri"/>
                <a:ea typeface="Calibri"/>
                <a:cs typeface="Calibri"/>
                <a:sym typeface="Calibri"/>
              </a:rPr>
            </a:br>
            <a:r>
              <a:rPr b="0" lang="en-US" sz="1800">
                <a:latin typeface="Calibri"/>
                <a:ea typeface="Calibri"/>
                <a:cs typeface="Calibri"/>
                <a:sym typeface="Calibri"/>
              </a:rPr>
              <a:t>- Minimum age of Applicants must be at least 14* years of age as at 1st January of the year they are enrolling.</a:t>
            </a:r>
            <a:br>
              <a:rPr b="0" lang="en-US" sz="1800">
                <a:latin typeface="Calibri"/>
                <a:ea typeface="Calibri"/>
                <a:cs typeface="Calibri"/>
                <a:sym typeface="Calibri"/>
              </a:rPr>
            </a:br>
            <a:r>
              <a:rPr b="0" lang="en-US" sz="1800">
                <a:latin typeface="Calibri"/>
                <a:ea typeface="Calibri"/>
                <a:cs typeface="Calibri"/>
                <a:sym typeface="Calibri"/>
              </a:rPr>
              <a:t>- Academic Level: Completed 8 years of formal education in school; completed Sec 2/3 Level in Singapore; completed ‘N’ Level.</a:t>
            </a:r>
            <a:br>
              <a:rPr b="0" lang="en-US" sz="1800">
                <a:latin typeface="Calibri"/>
                <a:ea typeface="Calibri"/>
                <a:cs typeface="Calibri"/>
                <a:sym typeface="Calibri"/>
              </a:rPr>
            </a:br>
            <a:r>
              <a:rPr b="0" lang="en-US" sz="1800">
                <a:latin typeface="Calibri"/>
                <a:ea typeface="Calibri"/>
                <a:cs typeface="Calibri"/>
                <a:sym typeface="Calibri"/>
              </a:rPr>
              <a:t>- Language Proficiency: Applicants are required to sit for the English placement test to determine the academic standard.</a:t>
            </a:r>
            <a:br>
              <a:rPr b="0" lang="en-US" sz="1600">
                <a:latin typeface="Calibri"/>
                <a:ea typeface="Calibri"/>
                <a:cs typeface="Calibri"/>
                <a:sym typeface="Calibri"/>
              </a:rPr>
            </a:br>
            <a:br>
              <a:rPr b="0" lang="en-US" sz="1600">
                <a:latin typeface="Calibri"/>
                <a:ea typeface="Calibri"/>
                <a:cs typeface="Calibri"/>
                <a:sym typeface="Calibri"/>
              </a:rPr>
            </a:br>
            <a:br>
              <a:rPr lang="en-US" sz="1600">
                <a:latin typeface="Calibri"/>
                <a:ea typeface="Calibri"/>
                <a:cs typeface="Calibri"/>
                <a:sym typeface="Calibri"/>
              </a:rPr>
            </a:br>
            <a:br>
              <a:rPr lang="en-US" sz="1400">
                <a:latin typeface="Calibri"/>
                <a:ea typeface="Calibri"/>
                <a:cs typeface="Calibri"/>
                <a:sym typeface="Calibri"/>
              </a:rPr>
            </a:br>
            <a:endParaRPr sz="1400">
              <a:latin typeface="Calibri"/>
              <a:ea typeface="Calibri"/>
              <a:cs typeface="Calibri"/>
              <a:sym typeface="Calibri"/>
            </a:endParaRPr>
          </a:p>
        </p:txBody>
      </p:sp>
      <p:sp>
        <p:nvSpPr>
          <p:cNvPr id="141" name="Google Shape;141;p13"/>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0" rtl="0" algn="l">
              <a:spcBef>
                <a:spcPts val="0"/>
              </a:spcBef>
              <a:spcAft>
                <a:spcPts val="0"/>
              </a:spcAft>
              <a:buNone/>
            </a:pPr>
            <a:r>
              <a:rPr lang="en-US">
                <a:latin typeface="Calibri"/>
                <a:ea typeface="Calibri"/>
                <a:cs typeface="Calibri"/>
                <a:sym typeface="Calibri"/>
              </a:rPr>
              <a:t>Admission Requirements</a:t>
            </a:r>
            <a:endParaRPr>
              <a:latin typeface="Calibri"/>
              <a:ea typeface="Calibri"/>
              <a:cs typeface="Calibri"/>
              <a:sym typeface="Calibri"/>
            </a:endParaRPr>
          </a:p>
        </p:txBody>
      </p:sp>
      <p:sp>
        <p:nvSpPr>
          <p:cNvPr id="142" name="Google Shape;142;p13"/>
          <p:cNvSpPr txBox="1"/>
          <p:nvPr/>
        </p:nvSpPr>
        <p:spPr>
          <a:xfrm>
            <a:off x="431998" y="6172200"/>
            <a:ext cx="825480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500">
                <a:solidFill>
                  <a:schemeClr val="dk1"/>
                </a:solidFill>
                <a:latin typeface="Calibri"/>
                <a:ea typeface="Calibri"/>
                <a:cs typeface="Calibri"/>
                <a:sym typeface="Calibri"/>
              </a:rPr>
              <a:t>For more details (Course Information, Course Fee, Course Admission Criteria and Course Intake), </a:t>
            </a:r>
            <a:br>
              <a:rPr i="1" lang="en-US" sz="1500">
                <a:solidFill>
                  <a:schemeClr val="dk1"/>
                </a:solidFill>
                <a:latin typeface="Calibri"/>
                <a:ea typeface="Calibri"/>
                <a:cs typeface="Calibri"/>
                <a:sym typeface="Calibri"/>
              </a:rPr>
            </a:br>
            <a:r>
              <a:rPr i="1" lang="en-US" sz="1500">
                <a:solidFill>
                  <a:schemeClr val="dk1"/>
                </a:solidFill>
                <a:latin typeface="Calibri"/>
                <a:ea typeface="Calibri"/>
                <a:cs typeface="Calibri"/>
                <a:sym typeface="Calibri"/>
              </a:rPr>
              <a:t>please refer to the College’s website at </a:t>
            </a:r>
            <a:r>
              <a:rPr lang="en-US" sz="1500">
                <a:solidFill>
                  <a:schemeClr val="dk1"/>
                </a:solidFill>
                <a:latin typeface="Calibri"/>
                <a:ea typeface="Calibri"/>
                <a:cs typeface="Calibri"/>
                <a:sym typeface="Calibri"/>
              </a:rPr>
              <a:t>www.trinitycollege.edu.sg.</a:t>
            </a:r>
            <a:endParaRPr sz="15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4"/>
          <p:cNvSpPr txBox="1"/>
          <p:nvPr>
            <p:ph type="title"/>
          </p:nvPr>
        </p:nvSpPr>
        <p:spPr>
          <a:xfrm>
            <a:off x="431999" y="838200"/>
            <a:ext cx="8254801" cy="5170646"/>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1600">
                <a:latin typeface="Calibri"/>
                <a:ea typeface="Calibri"/>
                <a:cs typeface="Calibri"/>
                <a:sym typeface="Calibri"/>
              </a:rPr>
              <a:t>Post Graduate Certificate in Education and Training</a:t>
            </a:r>
            <a:br>
              <a:rPr b="0" i="0" lang="en-US" sz="1600">
                <a:latin typeface="Calibri"/>
                <a:ea typeface="Calibri"/>
                <a:cs typeface="Calibri"/>
                <a:sym typeface="Calibri"/>
              </a:rPr>
            </a:br>
            <a:r>
              <a:rPr b="0" i="0" lang="en-US" sz="1600">
                <a:latin typeface="Calibri"/>
                <a:ea typeface="Calibri"/>
                <a:cs typeface="Calibri"/>
                <a:sym typeface="Calibri"/>
              </a:rPr>
              <a:t>- Minimum Age: 18 years of age</a:t>
            </a:r>
            <a:br>
              <a:rPr b="0" i="0" lang="en-US" sz="1600">
                <a:latin typeface="Calibri"/>
                <a:ea typeface="Calibri"/>
                <a:cs typeface="Calibri"/>
                <a:sym typeface="Calibri"/>
              </a:rPr>
            </a:br>
            <a:r>
              <a:rPr b="0" i="0" lang="en-US" sz="1600">
                <a:latin typeface="Calibri"/>
                <a:ea typeface="Calibri"/>
                <a:cs typeface="Calibri"/>
                <a:sym typeface="Calibri"/>
              </a:rPr>
              <a:t>- </a:t>
            </a:r>
            <a:r>
              <a:rPr b="0" i="0" lang="en-US" sz="1600">
                <a:solidFill>
                  <a:srgbClr val="333333"/>
                </a:solidFill>
                <a:latin typeface="Calibri"/>
                <a:ea typeface="Calibri"/>
                <a:cs typeface="Calibri"/>
                <a:sym typeface="Calibri"/>
              </a:rPr>
              <a:t>Academic Level: </a:t>
            </a:r>
            <a:r>
              <a:rPr b="0" i="0" lang="en-US" sz="1600">
                <a:solidFill>
                  <a:srgbClr val="000000"/>
                </a:solidFill>
                <a:latin typeface="Calibri"/>
                <a:ea typeface="Calibri"/>
                <a:cs typeface="Calibri"/>
                <a:sym typeface="Calibri"/>
              </a:rPr>
              <a:t>Degree Qualifications in any </a:t>
            </a:r>
            <a:r>
              <a:rPr b="0" lang="en-US" sz="1600">
                <a:solidFill>
                  <a:srgbClr val="000000"/>
                </a:solidFill>
                <a:latin typeface="Calibri"/>
                <a:ea typeface="Calibri"/>
                <a:cs typeface="Calibri"/>
                <a:sym typeface="Calibri"/>
              </a:rPr>
              <a:t>Discipline</a:t>
            </a:r>
            <a:br>
              <a:rPr b="0" lang="en-US" sz="1600">
                <a:solidFill>
                  <a:srgbClr val="000000"/>
                </a:solidFill>
                <a:latin typeface="Calibri"/>
                <a:ea typeface="Calibri"/>
                <a:cs typeface="Calibri"/>
                <a:sym typeface="Calibri"/>
              </a:rPr>
            </a:br>
            <a:r>
              <a:rPr b="0" lang="en-US" sz="1600">
                <a:solidFill>
                  <a:srgbClr val="000000"/>
                </a:solidFill>
                <a:latin typeface="Calibri"/>
                <a:ea typeface="Calibri"/>
                <a:cs typeface="Calibri"/>
                <a:sym typeface="Calibri"/>
              </a:rPr>
              <a:t>- Language Proficiency: A minimum Grade of B4 in English Language for GCE ‘O’ Level or regional equivalent, or at least IELTS 6 or CEFR B2 or pass the English Proficiency Test at equivalent level conducted by Trinity International College (with a score of at least 60%); </a:t>
            </a:r>
            <a:r>
              <a:rPr b="0" lang="en-US" sz="1600">
                <a:latin typeface="Calibri"/>
                <a:ea typeface="Calibri"/>
                <a:cs typeface="Calibri"/>
                <a:sym typeface="Calibri"/>
              </a:rPr>
              <a:t>English </a:t>
            </a:r>
            <a:r>
              <a:rPr b="0" lang="en-US" sz="1600">
                <a:solidFill>
                  <a:srgbClr val="000000"/>
                </a:solidFill>
                <a:latin typeface="Calibri"/>
                <a:ea typeface="Calibri"/>
                <a:cs typeface="Calibri"/>
                <a:sym typeface="Calibri"/>
              </a:rPr>
              <a:t>proficiency may be considered to have been met and an IELTS score may not be required if applicant possesses a Diploma/Degree qualification where English was the sole medium of instruction. All applicants are subjected to the School’s assessment of eligibility for entry into the programme.</a:t>
            </a:r>
            <a:br>
              <a:rPr b="0" lang="en-US" sz="1600">
                <a:solidFill>
                  <a:srgbClr val="000000"/>
                </a:solidFill>
                <a:latin typeface="Calibri"/>
                <a:ea typeface="Calibri"/>
                <a:cs typeface="Calibri"/>
                <a:sym typeface="Calibri"/>
              </a:rPr>
            </a:br>
            <a:br>
              <a:rPr b="0" lang="en-US" sz="1600">
                <a:solidFill>
                  <a:srgbClr val="000000"/>
                </a:solidFill>
                <a:latin typeface="Calibri"/>
                <a:ea typeface="Calibri"/>
                <a:cs typeface="Calibri"/>
                <a:sym typeface="Calibri"/>
              </a:rPr>
            </a:br>
            <a:r>
              <a:rPr lang="en-US" sz="1600">
                <a:latin typeface="Calibri"/>
                <a:ea typeface="Calibri"/>
                <a:cs typeface="Calibri"/>
                <a:sym typeface="Calibri"/>
              </a:rPr>
              <a:t>Post Graduate Diploma in Business and Management</a:t>
            </a:r>
            <a:br>
              <a:rPr lang="en-US" sz="1600">
                <a:latin typeface="Calibri"/>
                <a:ea typeface="Calibri"/>
                <a:cs typeface="Calibri"/>
                <a:sym typeface="Calibri"/>
              </a:rPr>
            </a:br>
            <a:r>
              <a:rPr lang="en-US" sz="1600">
                <a:latin typeface="Calibri"/>
                <a:ea typeface="Calibri"/>
                <a:cs typeface="Calibri"/>
                <a:sym typeface="Calibri"/>
              </a:rPr>
              <a:t>- </a:t>
            </a:r>
            <a:r>
              <a:rPr b="0" lang="en-US" sz="1600">
                <a:latin typeface="Calibri"/>
                <a:ea typeface="Calibri"/>
                <a:cs typeface="Calibri"/>
                <a:sym typeface="Calibri"/>
              </a:rPr>
              <a:t>Minimum Age: 18 years of age</a:t>
            </a:r>
            <a:br>
              <a:rPr b="0" lang="en-US" sz="1600">
                <a:latin typeface="Calibri"/>
                <a:ea typeface="Calibri"/>
                <a:cs typeface="Calibri"/>
                <a:sym typeface="Calibri"/>
              </a:rPr>
            </a:br>
            <a:r>
              <a:rPr b="0" lang="en-US" sz="1600">
                <a:latin typeface="Calibri"/>
                <a:ea typeface="Calibri"/>
                <a:cs typeface="Calibri"/>
                <a:sym typeface="Calibri"/>
              </a:rPr>
              <a:t>- Academic Level: Bachelor’s Degree qualification in any field of studies; Matured candidates of 30 years and above of age, with 8 years of work experience and possess a diploma qualification may be accepted. All applicants are subjected to the School’s assessment of eligibility for entry into the programme.</a:t>
            </a:r>
            <a:br>
              <a:rPr b="0" lang="en-US" sz="1600">
                <a:latin typeface="Calibri"/>
                <a:ea typeface="Calibri"/>
                <a:cs typeface="Calibri"/>
                <a:sym typeface="Calibri"/>
              </a:rPr>
            </a:br>
            <a:r>
              <a:rPr b="0" lang="en-US" sz="1600">
                <a:latin typeface="Calibri"/>
                <a:ea typeface="Calibri"/>
                <a:cs typeface="Calibri"/>
                <a:sym typeface="Calibri"/>
              </a:rPr>
              <a:t>- Language Proficiency: Minimum Grade 5 in English Language for GCE ‘O’ Level or regional equivalent, or at least IELTS 5.5 or CAE Level 5 or pass the English Proficiency Test at equivalent level conducted by Trinity International College (with a score of at least 60%). English proficiency is considered to have been met and an IELTS score is not required if applicant possesses a high school or senior high school or a tertiary qualification where English was the sole medium of instruction.</a:t>
            </a:r>
            <a:endParaRPr sz="1600">
              <a:latin typeface="Calibri"/>
              <a:ea typeface="Calibri"/>
              <a:cs typeface="Calibri"/>
              <a:sym typeface="Calibri"/>
            </a:endParaRPr>
          </a:p>
        </p:txBody>
      </p:sp>
      <p:sp>
        <p:nvSpPr>
          <p:cNvPr id="148" name="Google Shape;148;p14"/>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0" rtl="0" algn="l">
              <a:spcBef>
                <a:spcPts val="0"/>
              </a:spcBef>
              <a:spcAft>
                <a:spcPts val="0"/>
              </a:spcAft>
              <a:buNone/>
            </a:pPr>
            <a:r>
              <a:rPr lang="en-US">
                <a:latin typeface="Calibri"/>
                <a:ea typeface="Calibri"/>
                <a:cs typeface="Calibri"/>
                <a:sym typeface="Calibri"/>
              </a:rPr>
              <a:t>Admission Requirements</a:t>
            </a:r>
            <a:endParaRPr>
              <a:latin typeface="Calibri"/>
              <a:ea typeface="Calibri"/>
              <a:cs typeface="Calibri"/>
              <a:sym typeface="Calibri"/>
            </a:endParaRPr>
          </a:p>
        </p:txBody>
      </p:sp>
      <p:sp>
        <p:nvSpPr>
          <p:cNvPr id="149" name="Google Shape;149;p14"/>
          <p:cNvSpPr txBox="1"/>
          <p:nvPr/>
        </p:nvSpPr>
        <p:spPr>
          <a:xfrm>
            <a:off x="431998" y="6172200"/>
            <a:ext cx="825480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500">
                <a:solidFill>
                  <a:schemeClr val="dk1"/>
                </a:solidFill>
                <a:latin typeface="Calibri"/>
                <a:ea typeface="Calibri"/>
                <a:cs typeface="Calibri"/>
                <a:sym typeface="Calibri"/>
              </a:rPr>
              <a:t>For more details (Course Information, Course Fee, Course Admission Criteria and Course Intake), </a:t>
            </a:r>
            <a:br>
              <a:rPr i="1" lang="en-US" sz="1500">
                <a:solidFill>
                  <a:schemeClr val="dk1"/>
                </a:solidFill>
                <a:latin typeface="Calibri"/>
                <a:ea typeface="Calibri"/>
                <a:cs typeface="Calibri"/>
                <a:sym typeface="Calibri"/>
              </a:rPr>
            </a:br>
            <a:r>
              <a:rPr i="1" lang="en-US" sz="1500">
                <a:solidFill>
                  <a:schemeClr val="dk1"/>
                </a:solidFill>
                <a:latin typeface="Calibri"/>
                <a:ea typeface="Calibri"/>
                <a:cs typeface="Calibri"/>
                <a:sym typeface="Calibri"/>
              </a:rPr>
              <a:t>please refer to the College’s website at </a:t>
            </a:r>
            <a:r>
              <a:rPr lang="en-US" sz="1500">
                <a:solidFill>
                  <a:schemeClr val="dk1"/>
                </a:solidFill>
                <a:latin typeface="Calibri"/>
                <a:ea typeface="Calibri"/>
                <a:cs typeface="Calibri"/>
                <a:sym typeface="Calibri"/>
              </a:rPr>
              <a:t>www.trinitycollege.edu.sg.</a:t>
            </a:r>
            <a:endParaRPr sz="15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sp>
        <p:nvSpPr>
          <p:cNvPr id="154" name="Google Shape;154;p15"/>
          <p:cNvSpPr txBox="1"/>
          <p:nvPr>
            <p:ph type="title"/>
          </p:nvPr>
        </p:nvSpPr>
        <p:spPr>
          <a:xfrm>
            <a:off x="431999" y="838200"/>
            <a:ext cx="8254801" cy="4154984"/>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1800">
                <a:latin typeface="Calibri"/>
                <a:ea typeface="Calibri"/>
                <a:cs typeface="Calibri"/>
                <a:sym typeface="Calibri"/>
              </a:rPr>
              <a:t>Post Graduate Diploma in Sales and Marketing Management</a:t>
            </a:r>
            <a:br>
              <a:rPr lang="en-US" sz="1800">
                <a:latin typeface="Calibri"/>
                <a:ea typeface="Calibri"/>
                <a:cs typeface="Calibri"/>
                <a:sym typeface="Calibri"/>
              </a:rPr>
            </a:br>
            <a:r>
              <a:rPr lang="en-US" sz="1800">
                <a:latin typeface="Calibri"/>
                <a:ea typeface="Calibri"/>
                <a:cs typeface="Calibri"/>
                <a:sym typeface="Calibri"/>
              </a:rPr>
              <a:t>Post Graduate Diploma in International Business</a:t>
            </a:r>
            <a:br>
              <a:rPr lang="en-US" sz="1800">
                <a:latin typeface="Calibri"/>
                <a:ea typeface="Calibri"/>
                <a:cs typeface="Calibri"/>
                <a:sym typeface="Calibri"/>
              </a:rPr>
            </a:br>
            <a:br>
              <a:rPr b="0" i="0" lang="en-US" sz="1800">
                <a:latin typeface="Calibri"/>
                <a:ea typeface="Calibri"/>
                <a:cs typeface="Calibri"/>
                <a:sym typeface="Calibri"/>
              </a:rPr>
            </a:br>
            <a:r>
              <a:rPr b="0" i="0" lang="en-US" sz="1800">
                <a:latin typeface="Calibri"/>
                <a:ea typeface="Calibri"/>
                <a:cs typeface="Calibri"/>
                <a:sym typeface="Calibri"/>
              </a:rPr>
              <a:t>- Minimum Age: 18 years of age</a:t>
            </a:r>
            <a:br>
              <a:rPr b="0" i="0" lang="en-US" sz="1800">
                <a:latin typeface="Calibri"/>
                <a:ea typeface="Calibri"/>
                <a:cs typeface="Calibri"/>
                <a:sym typeface="Calibri"/>
              </a:rPr>
            </a:br>
            <a:r>
              <a:rPr b="0" i="0" lang="en-US" sz="1800">
                <a:latin typeface="Calibri"/>
                <a:ea typeface="Calibri"/>
                <a:cs typeface="Calibri"/>
                <a:sym typeface="Calibri"/>
              </a:rPr>
              <a:t>- </a:t>
            </a:r>
            <a:r>
              <a:rPr b="0" lang="en-US" sz="1800">
                <a:latin typeface="Calibri"/>
                <a:ea typeface="Calibri"/>
                <a:cs typeface="Calibri"/>
                <a:sym typeface="Calibri"/>
              </a:rPr>
              <a:t>Academic Level: Bachelor’s Degree qualification in any field of studies; Matured candidates of 30 years and above of age, with 8 years of work experience and possess a diploma qualification may be accepted. All applicants are subjected to the School’s assessment of eligibility for entry into the programme.</a:t>
            </a:r>
            <a:br>
              <a:rPr b="0" lang="en-US" sz="1800">
                <a:latin typeface="Calibri"/>
                <a:ea typeface="Calibri"/>
                <a:cs typeface="Calibri"/>
                <a:sym typeface="Calibri"/>
              </a:rPr>
            </a:br>
            <a:r>
              <a:rPr b="0" lang="en-US" sz="1800">
                <a:latin typeface="Calibri"/>
                <a:ea typeface="Calibri"/>
                <a:cs typeface="Calibri"/>
                <a:sym typeface="Calibri"/>
              </a:rPr>
              <a:t>- Language Proficiency: Minimum Grade 5 in English Language for GCE ‘O’ Level or regional equivalent, or at least IELTS 5.5 or CAE Level 5 or pass the English Proficiency Test at equivalent level conducted by Trinity International College (with a score of at least 60%). English proficiency is considered to have been met and an IELTS score is not required if applicant possesses a high school or senior high school or a tertiary qualification where English was the sole medium of instruction.</a:t>
            </a:r>
            <a:br>
              <a:rPr b="0" lang="en-US" sz="1800">
                <a:solidFill>
                  <a:srgbClr val="000000"/>
                </a:solidFill>
                <a:latin typeface="Calibri"/>
                <a:ea typeface="Calibri"/>
                <a:cs typeface="Calibri"/>
                <a:sym typeface="Calibri"/>
              </a:rPr>
            </a:br>
            <a:endParaRPr sz="1800">
              <a:latin typeface="Calibri"/>
              <a:ea typeface="Calibri"/>
              <a:cs typeface="Calibri"/>
              <a:sym typeface="Calibri"/>
            </a:endParaRPr>
          </a:p>
        </p:txBody>
      </p:sp>
      <p:sp>
        <p:nvSpPr>
          <p:cNvPr id="155" name="Google Shape;155;p15"/>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0" rtl="0" algn="l">
              <a:spcBef>
                <a:spcPts val="0"/>
              </a:spcBef>
              <a:spcAft>
                <a:spcPts val="0"/>
              </a:spcAft>
              <a:buNone/>
            </a:pPr>
            <a:r>
              <a:rPr lang="en-US">
                <a:latin typeface="Calibri"/>
                <a:ea typeface="Calibri"/>
                <a:cs typeface="Calibri"/>
                <a:sym typeface="Calibri"/>
              </a:rPr>
              <a:t>Admission Requirements</a:t>
            </a:r>
            <a:endParaRPr>
              <a:latin typeface="Calibri"/>
              <a:ea typeface="Calibri"/>
              <a:cs typeface="Calibri"/>
              <a:sym typeface="Calibri"/>
            </a:endParaRPr>
          </a:p>
        </p:txBody>
      </p:sp>
      <p:sp>
        <p:nvSpPr>
          <p:cNvPr id="156" name="Google Shape;156;p15"/>
          <p:cNvSpPr txBox="1"/>
          <p:nvPr/>
        </p:nvSpPr>
        <p:spPr>
          <a:xfrm>
            <a:off x="431998" y="6172200"/>
            <a:ext cx="825480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500">
                <a:solidFill>
                  <a:schemeClr val="dk1"/>
                </a:solidFill>
                <a:latin typeface="Calibri"/>
                <a:ea typeface="Calibri"/>
                <a:cs typeface="Calibri"/>
                <a:sym typeface="Calibri"/>
              </a:rPr>
              <a:t>For more details (Course Information, Course Fee, Course Admission Criteria and Course Intake), </a:t>
            </a:r>
            <a:br>
              <a:rPr i="1" lang="en-US" sz="1500">
                <a:solidFill>
                  <a:schemeClr val="dk1"/>
                </a:solidFill>
                <a:latin typeface="Calibri"/>
                <a:ea typeface="Calibri"/>
                <a:cs typeface="Calibri"/>
                <a:sym typeface="Calibri"/>
              </a:rPr>
            </a:br>
            <a:r>
              <a:rPr i="1" lang="en-US" sz="1500">
                <a:solidFill>
                  <a:schemeClr val="dk1"/>
                </a:solidFill>
                <a:latin typeface="Calibri"/>
                <a:ea typeface="Calibri"/>
                <a:cs typeface="Calibri"/>
                <a:sym typeface="Calibri"/>
              </a:rPr>
              <a:t>please refer to the College’s website at </a:t>
            </a:r>
            <a:r>
              <a:rPr lang="en-US" sz="1500">
                <a:solidFill>
                  <a:schemeClr val="dk1"/>
                </a:solidFill>
                <a:latin typeface="Calibri"/>
                <a:ea typeface="Calibri"/>
                <a:cs typeface="Calibri"/>
                <a:sym typeface="Calibri"/>
              </a:rPr>
              <a:t>www.trinitycollege.edu.sg.</a:t>
            </a:r>
            <a:endParaRPr sz="15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6"/>
          <p:cNvSpPr txBox="1"/>
          <p:nvPr>
            <p:ph type="title"/>
          </p:nvPr>
        </p:nvSpPr>
        <p:spPr>
          <a:xfrm>
            <a:off x="431999" y="838200"/>
            <a:ext cx="8254801" cy="550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0" lang="en-US" sz="1800">
                <a:latin typeface="Calibri"/>
                <a:ea typeface="Calibri"/>
                <a:cs typeface="Calibri"/>
                <a:sym typeface="Calibri"/>
              </a:rPr>
              <a:t>The College’s  approved external recruitment agents / designated internal staff would  conduct information sessions with potential students to identify their needs. Suitable  courses will then be recommended based on the applicants’ needs, and the  applicant would be required to sign on the Pre-course Counselling Form to  acknowledge that he/she has been informed of the various critical information.</a:t>
            </a:r>
            <a:br>
              <a:rPr b="0" lang="en-US" sz="1800">
                <a:latin typeface="Calibri"/>
                <a:ea typeface="Calibri"/>
                <a:cs typeface="Calibri"/>
                <a:sym typeface="Calibri"/>
              </a:rPr>
            </a:br>
            <a:br>
              <a:rPr b="0" lang="en-US" sz="1800">
                <a:latin typeface="Calibri"/>
                <a:ea typeface="Calibri"/>
                <a:cs typeface="Calibri"/>
                <a:sym typeface="Calibri"/>
              </a:rPr>
            </a:br>
            <a:r>
              <a:rPr b="0" lang="en-US" sz="1800">
                <a:latin typeface="Calibri"/>
                <a:ea typeface="Calibri"/>
                <a:cs typeface="Calibri"/>
                <a:sym typeface="Calibri"/>
              </a:rPr>
              <a:t>If the applicant meets the minimum entry requirements, the agent/staff shall invite  the applicant to submit the Student Application Form, together with all supporting  documents, and to pay the application fee.</a:t>
            </a:r>
            <a:br>
              <a:rPr b="0" lang="en-US" sz="1800">
                <a:latin typeface="Calibri"/>
                <a:ea typeface="Calibri"/>
                <a:cs typeface="Calibri"/>
                <a:sym typeface="Calibri"/>
              </a:rPr>
            </a:br>
            <a:br>
              <a:rPr b="0" lang="en-US" sz="1800">
                <a:latin typeface="Calibri"/>
                <a:ea typeface="Calibri"/>
                <a:cs typeface="Calibri"/>
                <a:sym typeface="Calibri"/>
              </a:rPr>
            </a:br>
            <a:r>
              <a:rPr b="0" lang="en-US" sz="1800">
                <a:latin typeface="Calibri"/>
                <a:ea typeface="Calibri"/>
                <a:cs typeface="Calibri"/>
                <a:sym typeface="Calibri"/>
              </a:rPr>
              <a:t>Upon approval of the application by the Head of Administration, the Administration  Officer shall prepare a Letter of Offer, which will be given to the applicant for  his/her necessary action.</a:t>
            </a:r>
            <a:br>
              <a:rPr b="0" lang="en-US" sz="1800">
                <a:latin typeface="Calibri"/>
                <a:ea typeface="Calibri"/>
                <a:cs typeface="Calibri"/>
                <a:sym typeface="Calibri"/>
              </a:rPr>
            </a:br>
            <a:br>
              <a:rPr b="0" lang="en-US" sz="1800">
                <a:latin typeface="Calibri"/>
                <a:ea typeface="Calibri"/>
                <a:cs typeface="Calibri"/>
                <a:sym typeface="Calibri"/>
              </a:rPr>
            </a:br>
            <a:r>
              <a:rPr b="0" lang="en-US" sz="1800">
                <a:latin typeface="Calibri"/>
                <a:ea typeface="Calibri"/>
                <a:cs typeface="Calibri"/>
                <a:sym typeface="Calibri"/>
              </a:rPr>
              <a:t>Should the application be rejected, the Administration Officer shall inform the  applicant.</a:t>
            </a:r>
            <a:br>
              <a:rPr b="0" lang="en-US" sz="1800">
                <a:latin typeface="Calibri"/>
                <a:ea typeface="Calibri"/>
                <a:cs typeface="Calibri"/>
                <a:sym typeface="Calibri"/>
              </a:rPr>
            </a:br>
            <a:br>
              <a:rPr b="0" lang="en-US" sz="1800">
                <a:latin typeface="Calibri"/>
                <a:ea typeface="Calibri"/>
                <a:cs typeface="Calibri"/>
                <a:sym typeface="Calibri"/>
              </a:rPr>
            </a:br>
            <a:r>
              <a:rPr b="0" lang="en-US" sz="1800">
                <a:latin typeface="Calibri"/>
                <a:ea typeface="Calibri"/>
                <a:cs typeface="Calibri"/>
                <a:sym typeface="Calibri"/>
              </a:rPr>
              <a:t>Note: Any special admission conditions (e.g. exemptions) would be listed in the Letter  of Offer.</a:t>
            </a:r>
            <a:br>
              <a:rPr b="0" lang="en-US" sz="1600">
                <a:latin typeface="Calibri"/>
                <a:ea typeface="Calibri"/>
                <a:cs typeface="Calibri"/>
                <a:sym typeface="Calibri"/>
              </a:rPr>
            </a:br>
            <a:endParaRPr b="0" sz="1600">
              <a:latin typeface="Calibri"/>
              <a:ea typeface="Calibri"/>
              <a:cs typeface="Calibri"/>
              <a:sym typeface="Calibri"/>
            </a:endParaRPr>
          </a:p>
        </p:txBody>
      </p:sp>
      <p:sp>
        <p:nvSpPr>
          <p:cNvPr id="162" name="Google Shape;162;p16"/>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0" rtl="0" algn="l">
              <a:spcBef>
                <a:spcPts val="0"/>
              </a:spcBef>
              <a:spcAft>
                <a:spcPts val="0"/>
              </a:spcAft>
              <a:buNone/>
            </a:pPr>
            <a:r>
              <a:rPr b="1" lang="en-US" sz="2400">
                <a:latin typeface="Calibri"/>
                <a:ea typeface="Calibri"/>
                <a:cs typeface="Calibri"/>
                <a:sym typeface="Calibri"/>
              </a:rPr>
              <a:t>Student Selection and Admission</a:t>
            </a:r>
            <a:endParaRPr>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7"/>
          <p:cNvSpPr txBox="1"/>
          <p:nvPr>
            <p:ph type="title"/>
          </p:nvPr>
        </p:nvSpPr>
        <p:spPr>
          <a:xfrm>
            <a:off x="431999" y="838200"/>
            <a:ext cx="8254801" cy="5663089"/>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0" lang="en-US" sz="1600">
                <a:latin typeface="Calibri"/>
                <a:ea typeface="Calibri"/>
                <a:cs typeface="Calibri"/>
                <a:sym typeface="Calibri"/>
              </a:rPr>
              <a:t>Upon acceptance of the enrolment offer by the student, the Administration Executive will apply</a:t>
            </a:r>
            <a:br>
              <a:rPr b="0" lang="en-US" sz="1600">
                <a:latin typeface="Calibri"/>
                <a:ea typeface="Calibri"/>
                <a:cs typeface="Calibri"/>
                <a:sym typeface="Calibri"/>
              </a:rPr>
            </a:br>
            <a:r>
              <a:rPr b="0" lang="en-US" sz="1600">
                <a:latin typeface="Calibri"/>
                <a:ea typeface="Calibri"/>
                <a:cs typeface="Calibri"/>
                <a:sym typeface="Calibri"/>
              </a:rPr>
              <a:t>for Student’s Pass via the ICA SOLAR + System.</a:t>
            </a:r>
            <a:br>
              <a:rPr b="0" lang="en-US" sz="1600">
                <a:latin typeface="Calibri"/>
                <a:ea typeface="Calibri"/>
                <a:cs typeface="Calibri"/>
                <a:sym typeface="Calibri"/>
              </a:rPr>
            </a:br>
            <a:br>
              <a:rPr b="0" lang="en-US" sz="1600">
                <a:latin typeface="Calibri"/>
                <a:ea typeface="Calibri"/>
                <a:cs typeface="Calibri"/>
                <a:sym typeface="Calibri"/>
              </a:rPr>
            </a:br>
            <a:r>
              <a:rPr b="0" lang="en-US" sz="1600">
                <a:latin typeface="Calibri"/>
                <a:ea typeface="Calibri"/>
                <a:cs typeface="Calibri"/>
                <a:sym typeface="Calibri"/>
              </a:rPr>
              <a:t>The Administration Officer shall then inform students when the School has received the In-  Principle Approval Letter (IPA) for the Student Pass, along with the following  information:</a:t>
            </a:r>
            <a:br>
              <a:rPr b="0" lang="en-US" sz="1600">
                <a:latin typeface="Calibri"/>
                <a:ea typeface="Calibri"/>
                <a:cs typeface="Calibri"/>
                <a:sym typeface="Calibri"/>
              </a:rPr>
            </a:br>
            <a:r>
              <a:rPr b="0" lang="en-US" sz="1600">
                <a:latin typeface="Calibri"/>
                <a:ea typeface="Calibri"/>
                <a:cs typeface="Calibri"/>
                <a:sym typeface="Calibri"/>
              </a:rPr>
              <a:t>Course Start Date</a:t>
            </a:r>
            <a:br>
              <a:rPr b="0" lang="en-US" sz="1600">
                <a:latin typeface="Calibri"/>
                <a:ea typeface="Calibri"/>
                <a:cs typeface="Calibri"/>
                <a:sym typeface="Calibri"/>
              </a:rPr>
            </a:br>
            <a:r>
              <a:rPr b="0" lang="en-US" sz="1600">
                <a:latin typeface="Calibri"/>
                <a:ea typeface="Calibri"/>
                <a:cs typeface="Calibri"/>
                <a:sym typeface="Calibri"/>
              </a:rPr>
              <a:t>Medical Checkup (if applicable)</a:t>
            </a:r>
            <a:br>
              <a:rPr b="0" lang="en-US" sz="1600">
                <a:latin typeface="Calibri"/>
                <a:ea typeface="Calibri"/>
                <a:cs typeface="Calibri"/>
                <a:sym typeface="Calibri"/>
              </a:rPr>
            </a:br>
            <a:r>
              <a:rPr b="0" lang="en-US" sz="1600">
                <a:latin typeface="Calibri"/>
                <a:ea typeface="Calibri"/>
                <a:cs typeface="Calibri"/>
                <a:sym typeface="Calibri"/>
              </a:rPr>
              <a:t>ICA Formalities and collection of student pass (when ready)</a:t>
            </a:r>
            <a:br>
              <a:rPr b="0" lang="en-US" sz="1600">
                <a:latin typeface="Calibri"/>
                <a:ea typeface="Calibri"/>
                <a:cs typeface="Calibri"/>
                <a:sym typeface="Calibri"/>
              </a:rPr>
            </a:br>
            <a:br>
              <a:rPr b="0" lang="en-US" sz="1600">
                <a:latin typeface="Calibri"/>
                <a:ea typeface="Calibri"/>
                <a:cs typeface="Calibri"/>
                <a:sym typeface="Calibri"/>
              </a:rPr>
            </a:br>
            <a:r>
              <a:rPr b="0" lang="en-US" sz="1600">
                <a:latin typeface="Calibri"/>
                <a:ea typeface="Calibri"/>
                <a:cs typeface="Calibri"/>
                <a:sym typeface="Calibri"/>
              </a:rPr>
              <a:t>Note: should the Student’s Pass application be rejected, an appeal would be submitted. If the appeal  is not successful, the admission process shall be terminated.</a:t>
            </a:r>
            <a:br>
              <a:rPr b="0" lang="en-US" sz="1600">
                <a:latin typeface="Calibri"/>
                <a:ea typeface="Calibri"/>
                <a:cs typeface="Calibri"/>
                <a:sym typeface="Calibri"/>
              </a:rPr>
            </a:br>
            <a:br>
              <a:rPr b="0" lang="en-US" sz="1600">
                <a:latin typeface="Calibri"/>
                <a:ea typeface="Calibri"/>
                <a:cs typeface="Calibri"/>
                <a:sym typeface="Calibri"/>
              </a:rPr>
            </a:br>
            <a:r>
              <a:rPr b="0" lang="en-US" sz="1600">
                <a:latin typeface="Calibri"/>
                <a:ea typeface="Calibri"/>
                <a:cs typeface="Calibri"/>
                <a:sym typeface="Calibri"/>
              </a:rPr>
              <a:t>Upon receipt of IPA (for international students) and acceptance of offer (for local students), the  College will then explain the key sections of the standard student contract, and require the  student to acknowledge as evidence on Form 12 – Advisory Note. Next, the College will proceed  with the execution of the standard student contract.</a:t>
            </a:r>
            <a:br>
              <a:rPr b="0" lang="en-US" sz="1600">
                <a:latin typeface="Calibri"/>
                <a:ea typeface="Calibri"/>
                <a:cs typeface="Calibri"/>
                <a:sym typeface="Calibri"/>
              </a:rPr>
            </a:br>
            <a:br>
              <a:rPr b="0" lang="en-US" sz="1600">
                <a:latin typeface="Calibri"/>
                <a:ea typeface="Calibri"/>
                <a:cs typeface="Calibri"/>
                <a:sym typeface="Calibri"/>
              </a:rPr>
            </a:br>
            <a:r>
              <a:rPr b="0" lang="en-US" sz="1600">
                <a:latin typeface="Calibri"/>
                <a:ea typeface="Calibri"/>
                <a:cs typeface="Calibri"/>
                <a:sym typeface="Calibri"/>
              </a:rPr>
              <a:t>After the student has signed the Standard Student Contract and Advisory Note, the College will</a:t>
            </a:r>
            <a:br>
              <a:rPr b="0" lang="en-US" sz="1600">
                <a:latin typeface="Calibri"/>
                <a:ea typeface="Calibri"/>
                <a:cs typeface="Calibri"/>
                <a:sym typeface="Calibri"/>
              </a:rPr>
            </a:br>
            <a:r>
              <a:rPr b="0" lang="en-US" sz="1600">
                <a:latin typeface="Calibri"/>
                <a:ea typeface="Calibri"/>
                <a:cs typeface="Calibri"/>
                <a:sym typeface="Calibri"/>
              </a:rPr>
              <a:t>proceed with course fee collection</a:t>
            </a:r>
            <a:br>
              <a:rPr b="0" lang="en-US" sz="1600">
                <a:latin typeface="Calibri"/>
                <a:ea typeface="Calibri"/>
                <a:cs typeface="Calibri"/>
                <a:sym typeface="Calibri"/>
              </a:rPr>
            </a:br>
            <a:br>
              <a:rPr b="0" lang="en-US" sz="1600">
                <a:latin typeface="Calibri"/>
                <a:ea typeface="Calibri"/>
                <a:cs typeface="Calibri"/>
                <a:sym typeface="Calibri"/>
              </a:rPr>
            </a:br>
            <a:r>
              <a:rPr b="0" lang="en-US" sz="1600">
                <a:latin typeface="Calibri"/>
                <a:ea typeface="Calibri"/>
                <a:cs typeface="Calibri"/>
                <a:sym typeface="Calibri"/>
              </a:rPr>
              <a:t>As part of the College’s admission process, all new students will be required to go through an Orientation Programme</a:t>
            </a:r>
            <a:br>
              <a:rPr lang="en-US" sz="1600">
                <a:latin typeface="Calibri"/>
                <a:ea typeface="Calibri"/>
                <a:cs typeface="Calibri"/>
                <a:sym typeface="Calibri"/>
              </a:rPr>
            </a:br>
            <a:endParaRPr sz="1600">
              <a:latin typeface="Calibri"/>
              <a:ea typeface="Calibri"/>
              <a:cs typeface="Calibri"/>
              <a:sym typeface="Calibri"/>
            </a:endParaRPr>
          </a:p>
        </p:txBody>
      </p:sp>
      <p:sp>
        <p:nvSpPr>
          <p:cNvPr id="168" name="Google Shape;168;p17"/>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0" rtl="0" algn="l">
              <a:spcBef>
                <a:spcPts val="0"/>
              </a:spcBef>
              <a:spcAft>
                <a:spcPts val="0"/>
              </a:spcAft>
              <a:buNone/>
            </a:pPr>
            <a:r>
              <a:rPr b="1" lang="en-US" sz="2400">
                <a:latin typeface="Calibri"/>
                <a:ea typeface="Calibri"/>
                <a:cs typeface="Calibri"/>
                <a:sym typeface="Calibri"/>
              </a:rPr>
              <a:t>Student Selection and Admission</a:t>
            </a: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8"/>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12700" rtl="0" algn="l">
              <a:lnSpc>
                <a:spcPct val="100000"/>
              </a:lnSpc>
              <a:spcBef>
                <a:spcPts val="0"/>
              </a:spcBef>
              <a:spcAft>
                <a:spcPts val="0"/>
              </a:spcAft>
              <a:buNone/>
            </a:pPr>
            <a:r>
              <a:rPr lang="en-US">
                <a:latin typeface="Calibri"/>
                <a:ea typeface="Calibri"/>
                <a:cs typeface="Calibri"/>
                <a:sym typeface="Calibri"/>
              </a:rPr>
              <a:t>  Attendance Requirement</a:t>
            </a:r>
            <a:endParaRPr>
              <a:latin typeface="Calibri"/>
              <a:ea typeface="Calibri"/>
              <a:cs typeface="Calibri"/>
              <a:sym typeface="Calibri"/>
            </a:endParaRPr>
          </a:p>
        </p:txBody>
      </p:sp>
      <p:sp>
        <p:nvSpPr>
          <p:cNvPr id="174" name="Google Shape;174;p18"/>
          <p:cNvSpPr txBox="1"/>
          <p:nvPr/>
        </p:nvSpPr>
        <p:spPr>
          <a:xfrm>
            <a:off x="436253" y="914400"/>
            <a:ext cx="8271493" cy="3329758"/>
          </a:xfrm>
          <a:prstGeom prst="rect">
            <a:avLst/>
          </a:prstGeom>
          <a:noFill/>
          <a:ln>
            <a:noFill/>
          </a:ln>
        </p:spPr>
        <p:txBody>
          <a:bodyPr anchorCtr="0" anchor="t" bIns="0" lIns="0" spcFirstLastPara="1" rIns="0" wrap="square" tIns="13325">
            <a:spAutoFit/>
          </a:bodyPr>
          <a:lstStyle/>
          <a:p>
            <a:pPr indent="-342900" lvl="0" marL="355600" marR="5080" rtl="0" algn="l">
              <a:lnSpc>
                <a:spcPct val="10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Students need to be regular and punctual for their daily classes.</a:t>
            </a:r>
            <a:endParaRPr sz="1800">
              <a:solidFill>
                <a:schemeClr val="dk1"/>
              </a:solidFill>
              <a:latin typeface="Calibri"/>
              <a:ea typeface="Calibri"/>
              <a:cs typeface="Calibri"/>
              <a:sym typeface="Calibri"/>
            </a:endParaRPr>
          </a:p>
          <a:p>
            <a:pPr indent="-342900" lvl="0" marL="355600" marR="5080" rtl="0" algn="l">
              <a:lnSpc>
                <a:spcPct val="100000"/>
              </a:lnSpc>
              <a:spcBef>
                <a:spcPts val="105"/>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Note the attendance requirement and leave application guidelines below:</a:t>
            </a:r>
            <a:endParaRPr sz="1800">
              <a:solidFill>
                <a:schemeClr val="dk1"/>
              </a:solidFill>
              <a:latin typeface="Calibri"/>
              <a:ea typeface="Calibri"/>
              <a:cs typeface="Calibri"/>
              <a:sym typeface="Calibri"/>
            </a:endParaRPr>
          </a:p>
          <a:p>
            <a:pPr indent="-286385" lvl="1" marL="756285" marR="235584"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Calibri"/>
                <a:ea typeface="Calibri"/>
                <a:cs typeface="Calibri"/>
                <a:sym typeface="Calibri"/>
              </a:rPr>
              <a:t>Student Pass holder: </a:t>
            </a:r>
            <a:r>
              <a:rPr b="0" i="0" lang="en-US" sz="1800" u="sng" cap="none" strike="noStrike">
                <a:solidFill>
                  <a:schemeClr val="dk1"/>
                </a:solidFill>
                <a:latin typeface="Calibri"/>
                <a:ea typeface="Calibri"/>
                <a:cs typeface="Calibri"/>
                <a:sym typeface="Calibri"/>
              </a:rPr>
              <a:t>minimum</a:t>
            </a:r>
            <a:r>
              <a:rPr b="0" i="0" lang="en-US" sz="1800" u="none" cap="none" strike="noStrike">
                <a:solidFill>
                  <a:schemeClr val="dk1"/>
                </a:solidFill>
                <a:latin typeface="Calibri"/>
                <a:ea typeface="Calibri"/>
                <a:cs typeface="Calibri"/>
                <a:sym typeface="Calibri"/>
              </a:rPr>
              <a:t> attendance of </a:t>
            </a:r>
            <a:r>
              <a:rPr b="1" i="0" lang="en-US" sz="1800" u="none" cap="none" strike="noStrike">
                <a:solidFill>
                  <a:schemeClr val="dk1"/>
                </a:solidFill>
                <a:latin typeface="Calibri"/>
                <a:ea typeface="Calibri"/>
                <a:cs typeface="Calibri"/>
                <a:sym typeface="Calibri"/>
              </a:rPr>
              <a:t>90%</a:t>
            </a:r>
            <a:r>
              <a:rPr b="0" i="0" lang="en-US" sz="1800" u="none" cap="none" strike="noStrike">
                <a:solidFill>
                  <a:schemeClr val="dk1"/>
                </a:solidFill>
                <a:latin typeface="Calibri"/>
                <a:ea typeface="Calibri"/>
                <a:cs typeface="Calibri"/>
                <a:sym typeface="Calibri"/>
              </a:rPr>
              <a:t> per month</a:t>
            </a:r>
            <a:endParaRPr b="0" i="0" sz="1800" u="none" cap="none" strike="noStrike">
              <a:solidFill>
                <a:schemeClr val="dk1"/>
              </a:solidFill>
              <a:latin typeface="Calibri"/>
              <a:ea typeface="Calibri"/>
              <a:cs typeface="Calibri"/>
              <a:sym typeface="Calibri"/>
            </a:endParaRPr>
          </a:p>
          <a:p>
            <a:pPr indent="-286385" lvl="1" marL="756285" marR="439419" rtl="0" algn="l">
              <a:lnSpc>
                <a:spcPct val="100000"/>
              </a:lnSpc>
              <a:spcBef>
                <a:spcPts val="385"/>
              </a:spcBef>
              <a:spcAft>
                <a:spcPts val="0"/>
              </a:spcAft>
              <a:buClr>
                <a:schemeClr val="dk1"/>
              </a:buClr>
              <a:buSzPts val="1800"/>
              <a:buFont typeface="Noto Sans Symbols"/>
              <a:buChar char="✔"/>
            </a:pPr>
            <a:r>
              <a:rPr b="0" i="0" lang="en-US" sz="1800" u="none" cap="none" strike="noStrike">
                <a:solidFill>
                  <a:schemeClr val="dk1"/>
                </a:solidFill>
                <a:latin typeface="Calibri"/>
                <a:ea typeface="Calibri"/>
                <a:cs typeface="Calibri"/>
                <a:sym typeface="Calibri"/>
              </a:rPr>
              <a:t>Non Student Pass holders: </a:t>
            </a:r>
            <a:r>
              <a:rPr b="0" i="0" lang="en-US" sz="1800" u="sng" cap="none" strike="noStrike">
                <a:solidFill>
                  <a:schemeClr val="dk1"/>
                </a:solidFill>
                <a:latin typeface="Calibri"/>
                <a:ea typeface="Calibri"/>
                <a:cs typeface="Calibri"/>
                <a:sym typeface="Calibri"/>
              </a:rPr>
              <a:t>minimum</a:t>
            </a:r>
            <a:r>
              <a:rPr b="0" i="0" lang="en-US" sz="1800" u="none" cap="none" strike="noStrike">
                <a:solidFill>
                  <a:schemeClr val="dk1"/>
                </a:solidFill>
                <a:latin typeface="Calibri"/>
                <a:ea typeface="Calibri"/>
                <a:cs typeface="Calibri"/>
                <a:sym typeface="Calibri"/>
              </a:rPr>
              <a:t> attendance of </a:t>
            </a:r>
            <a:r>
              <a:rPr b="1" i="0" lang="en-US" sz="1800" u="none" cap="none" strike="noStrike">
                <a:solidFill>
                  <a:schemeClr val="dk1"/>
                </a:solidFill>
                <a:latin typeface="Calibri"/>
                <a:ea typeface="Calibri"/>
                <a:cs typeface="Calibri"/>
                <a:sym typeface="Calibri"/>
              </a:rPr>
              <a:t>75%</a:t>
            </a:r>
            <a:r>
              <a:rPr b="0" i="0" lang="en-US" sz="1800" u="none" cap="none" strike="noStrike">
                <a:solidFill>
                  <a:schemeClr val="dk1"/>
                </a:solidFill>
                <a:latin typeface="Calibri"/>
                <a:ea typeface="Calibri"/>
                <a:cs typeface="Calibri"/>
                <a:sym typeface="Calibri"/>
              </a:rPr>
              <a:t> per month</a:t>
            </a:r>
            <a:endParaRPr b="0" i="0" sz="1800" u="none" cap="none" strike="noStrike">
              <a:solidFill>
                <a:schemeClr val="dk1"/>
              </a:solidFill>
              <a:latin typeface="Calibri"/>
              <a:ea typeface="Calibri"/>
              <a:cs typeface="Calibri"/>
              <a:sym typeface="Calibri"/>
            </a:endParaRPr>
          </a:p>
          <a:p>
            <a:pPr indent="-286385" lvl="1" marL="756285" marR="57150" rtl="0" algn="l">
              <a:lnSpc>
                <a:spcPct val="100000"/>
              </a:lnSpc>
              <a:spcBef>
                <a:spcPts val="385"/>
              </a:spcBef>
              <a:spcAft>
                <a:spcPts val="0"/>
              </a:spcAft>
              <a:buClr>
                <a:schemeClr val="dk1"/>
              </a:buClr>
              <a:buSzPts val="1800"/>
              <a:buFont typeface="Noto Sans Symbols"/>
              <a:buChar char="✔"/>
            </a:pPr>
            <a:r>
              <a:rPr b="0" i="0" lang="en-US" sz="1800" u="none" cap="none" strike="noStrike">
                <a:solidFill>
                  <a:schemeClr val="dk1"/>
                </a:solidFill>
                <a:latin typeface="Calibri"/>
                <a:ea typeface="Calibri"/>
                <a:cs typeface="Calibri"/>
                <a:sym typeface="Calibri"/>
              </a:rPr>
              <a:t>Absence must be supported by medical certificates and/or approved leave.</a:t>
            </a:r>
            <a:endParaRPr b="0" i="0" sz="1800" u="none" cap="none" strike="noStrike">
              <a:solidFill>
                <a:schemeClr val="dk1"/>
              </a:solidFill>
              <a:latin typeface="Calibri"/>
              <a:ea typeface="Calibri"/>
              <a:cs typeface="Calibri"/>
              <a:sym typeface="Calibri"/>
            </a:endParaRPr>
          </a:p>
          <a:p>
            <a:pPr indent="-286385" lvl="1" marL="756285" marR="149860" rtl="0" algn="l">
              <a:lnSpc>
                <a:spcPct val="100000"/>
              </a:lnSpc>
              <a:spcBef>
                <a:spcPts val="385"/>
              </a:spcBef>
              <a:spcAft>
                <a:spcPts val="0"/>
              </a:spcAft>
              <a:buClr>
                <a:schemeClr val="dk1"/>
              </a:buClr>
              <a:buSzPts val="1800"/>
              <a:buFont typeface="Noto Sans Symbols"/>
              <a:buChar char="✔"/>
            </a:pPr>
            <a:r>
              <a:rPr b="0" i="0" lang="en-US" sz="1800" u="none" cap="none" strike="noStrike">
                <a:solidFill>
                  <a:schemeClr val="dk1"/>
                </a:solidFill>
                <a:latin typeface="Calibri"/>
                <a:ea typeface="Calibri"/>
                <a:cs typeface="Calibri"/>
                <a:sym typeface="Calibri"/>
              </a:rPr>
              <a:t>The school will inform Immigration and Checkpoints Authority of Singapore (ICA) whenever a student’s attendance falls below the minimum requirement.</a:t>
            </a:r>
            <a:endParaRPr b="0" i="0" sz="1800" u="none" cap="none" strike="noStrike">
              <a:solidFill>
                <a:schemeClr val="dk1"/>
              </a:solidFill>
              <a:latin typeface="Calibri"/>
              <a:ea typeface="Calibri"/>
              <a:cs typeface="Calibri"/>
              <a:sym typeface="Calibri"/>
            </a:endParaRPr>
          </a:p>
          <a:p>
            <a:pPr indent="-286385" lvl="1" marL="756285" marR="39370" rtl="0" algn="l">
              <a:lnSpc>
                <a:spcPct val="100000"/>
              </a:lnSpc>
              <a:spcBef>
                <a:spcPts val="385"/>
              </a:spcBef>
              <a:spcAft>
                <a:spcPts val="0"/>
              </a:spcAft>
              <a:buClr>
                <a:schemeClr val="dk1"/>
              </a:buClr>
              <a:buSzPts val="1800"/>
              <a:buFont typeface="Noto Sans Symbols"/>
              <a:buChar char="✔"/>
            </a:pPr>
            <a:r>
              <a:rPr b="0" i="0" lang="en-US" sz="1800" u="none" cap="none" strike="noStrike">
                <a:solidFill>
                  <a:schemeClr val="dk1"/>
                </a:solidFill>
                <a:latin typeface="Calibri"/>
                <a:ea typeface="Calibri"/>
                <a:cs typeface="Calibri"/>
                <a:sym typeface="Calibri"/>
              </a:rPr>
              <a:t>Students who absent themselves for 7 consecutive days will be liable to have their student pass cancelled.</a:t>
            </a:r>
            <a:endParaRPr b="0" i="0" sz="1800" u="none" cap="none" strike="noStrike">
              <a:solidFill>
                <a:schemeClr val="dk1"/>
              </a:solidFill>
              <a:latin typeface="Calibri"/>
              <a:ea typeface="Calibri"/>
              <a:cs typeface="Calibri"/>
              <a:sym typeface="Calibri"/>
            </a:endParaRPr>
          </a:p>
          <a:p>
            <a:pPr indent="-286385" lvl="1" marL="756285" marR="39370" rtl="0" algn="l">
              <a:lnSpc>
                <a:spcPct val="100000"/>
              </a:lnSpc>
              <a:spcBef>
                <a:spcPts val="385"/>
              </a:spcBef>
              <a:spcAft>
                <a:spcPts val="0"/>
              </a:spcAft>
              <a:buClr>
                <a:schemeClr val="dk1"/>
              </a:buClr>
              <a:buSzPts val="1800"/>
              <a:buFont typeface="Noto Sans Symbols"/>
              <a:buChar char="✔"/>
            </a:pPr>
            <a:r>
              <a:rPr b="0" i="0" lang="en-US" sz="1800" u="none" cap="none" strike="noStrike">
                <a:solidFill>
                  <a:schemeClr val="dk1"/>
                </a:solidFill>
                <a:latin typeface="Calibri"/>
                <a:ea typeface="Calibri"/>
                <a:cs typeface="Calibri"/>
                <a:sym typeface="Calibri"/>
              </a:rPr>
              <a:t>A termination letter will be sent to the student’s place of residence in Singapore, as was registered with the School.</a:t>
            </a:r>
            <a:endParaRPr b="0" i="0" sz="1800" u="none" cap="none" strike="noStrike">
              <a:solidFill>
                <a:schemeClr val="dk1"/>
              </a:solidFill>
              <a:latin typeface="Calibri"/>
              <a:ea typeface="Calibri"/>
              <a:cs typeface="Calibri"/>
              <a:sym typeface="Calibri"/>
            </a:endParaRPr>
          </a:p>
        </p:txBody>
      </p:sp>
      <p:graphicFrame>
        <p:nvGraphicFramePr>
          <p:cNvPr id="175" name="Google Shape;175;p18"/>
          <p:cNvGraphicFramePr/>
          <p:nvPr/>
        </p:nvGraphicFramePr>
        <p:xfrm>
          <a:off x="1994535" y="4419600"/>
          <a:ext cx="3000000" cy="3000000"/>
        </p:xfrm>
        <a:graphic>
          <a:graphicData uri="http://schemas.openxmlformats.org/drawingml/2006/table">
            <a:tbl>
              <a:tblPr bandRow="1" firstRow="1">
                <a:noFill/>
                <a:tableStyleId>{15FE90B1-66F5-460F-87A0-A0EFFC05CA87}</a:tableStyleId>
              </a:tblPr>
              <a:tblGrid>
                <a:gridCol w="1725300"/>
                <a:gridCol w="3390275"/>
              </a:tblGrid>
              <a:tr h="370850">
                <a:tc>
                  <a:txBody>
                    <a:bodyPr/>
                    <a:lstStyle/>
                    <a:p>
                      <a:pPr indent="0" lvl="0" marL="0" marR="0" rtl="0" algn="l">
                        <a:spcBef>
                          <a:spcPts val="0"/>
                        </a:spcBef>
                        <a:spcAft>
                          <a:spcPts val="0"/>
                        </a:spcAft>
                        <a:buClr>
                          <a:schemeClr val="dk1"/>
                        </a:buClr>
                        <a:buSzPts val="1800"/>
                        <a:buFont typeface="Calibri"/>
                        <a:buNone/>
                      </a:pPr>
                      <a:r>
                        <a:rPr b="1" lang="en-US" sz="1800" u="none" cap="none" strike="noStrike">
                          <a:solidFill>
                            <a:schemeClr val="dk1"/>
                          </a:solidFill>
                          <a:latin typeface="Calibri"/>
                          <a:ea typeface="Calibri"/>
                          <a:cs typeface="Calibri"/>
                          <a:sym typeface="Calibri"/>
                        </a:rPr>
                        <a:t>Percentage of Absences</a:t>
                      </a:r>
                      <a:endParaRPr b="1" sz="1800" u="none" cap="none" strike="noStrike">
                        <a:solidFill>
                          <a:schemeClr val="dk1"/>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Clr>
                          <a:schemeClr val="dk1"/>
                        </a:buClr>
                        <a:buSzPts val="1800"/>
                        <a:buFont typeface="Calibri"/>
                        <a:buNone/>
                      </a:pPr>
                      <a:r>
                        <a:rPr b="1" lang="en-US" sz="1800" u="none" cap="none" strike="noStrike">
                          <a:solidFill>
                            <a:schemeClr val="dk1"/>
                          </a:solidFill>
                          <a:latin typeface="Calibri"/>
                          <a:ea typeface="Calibri"/>
                          <a:cs typeface="Calibri"/>
                          <a:sym typeface="Calibri"/>
                        </a:rPr>
                        <a:t>Warning</a:t>
                      </a:r>
                      <a:endParaRPr b="1" sz="1800" u="none" cap="none" strike="noStrike">
                        <a:solidFill>
                          <a:schemeClr val="dk1"/>
                        </a:solidFill>
                        <a:latin typeface="Calibri"/>
                        <a:ea typeface="Calibri"/>
                        <a:cs typeface="Calibri"/>
                        <a:sym typeface="Calibri"/>
                      </a:endParaRPr>
                    </a:p>
                  </a:txBody>
                  <a:tcPr marT="45725" marB="45725" marR="91450" marL="91450"/>
                </a:tc>
              </a:tr>
              <a:tr h="370850">
                <a:tc>
                  <a:txBody>
                    <a:bodyPr/>
                    <a:lstStyle/>
                    <a:p>
                      <a:pPr indent="0" lvl="0" marL="0" marR="0" rtl="0" algn="l">
                        <a:spcBef>
                          <a:spcPts val="0"/>
                        </a:spcBef>
                        <a:spcAft>
                          <a:spcPts val="0"/>
                        </a:spcAft>
                        <a:buNone/>
                      </a:pPr>
                      <a:r>
                        <a:rPr b="1" lang="en-US" sz="1800" u="none" cap="none" strike="noStrike">
                          <a:solidFill>
                            <a:schemeClr val="dk1"/>
                          </a:solidFill>
                          <a:latin typeface="Calibri"/>
                          <a:ea typeface="Calibri"/>
                          <a:cs typeface="Calibri"/>
                          <a:sym typeface="Calibri"/>
                        </a:rPr>
                        <a:t>95%</a:t>
                      </a:r>
                      <a:endParaRPr b="1" sz="1800">
                        <a:solidFill>
                          <a:schemeClr val="dk1"/>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1st Warning letter</a:t>
                      </a:r>
                      <a:endParaRPr b="1" sz="1800">
                        <a:solidFill>
                          <a:schemeClr val="dk1"/>
                        </a:solidFill>
                        <a:latin typeface="Calibri"/>
                        <a:ea typeface="Calibri"/>
                        <a:cs typeface="Calibri"/>
                        <a:sym typeface="Calibri"/>
                      </a:endParaRPr>
                    </a:p>
                  </a:txBody>
                  <a:tcPr marT="45725" marB="45725" marR="91450" marL="91450"/>
                </a:tc>
              </a:tr>
              <a:tr h="370850">
                <a:tc>
                  <a:txBody>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90%</a:t>
                      </a:r>
                      <a:endParaRPr b="1" sz="1800">
                        <a:solidFill>
                          <a:schemeClr val="dk1"/>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2</a:t>
                      </a:r>
                      <a:r>
                        <a:rPr b="1" baseline="30000" lang="en-US" sz="1800">
                          <a:solidFill>
                            <a:schemeClr val="dk1"/>
                          </a:solidFill>
                          <a:latin typeface="Calibri"/>
                          <a:ea typeface="Calibri"/>
                          <a:cs typeface="Calibri"/>
                          <a:sym typeface="Calibri"/>
                        </a:rPr>
                        <a:t>nd</a:t>
                      </a:r>
                      <a:r>
                        <a:rPr b="1" lang="en-US" sz="1800">
                          <a:solidFill>
                            <a:schemeClr val="dk1"/>
                          </a:solidFill>
                          <a:latin typeface="Calibri"/>
                          <a:ea typeface="Calibri"/>
                          <a:cs typeface="Calibri"/>
                          <a:sym typeface="Calibri"/>
                        </a:rPr>
                        <a:t> Warning letter</a:t>
                      </a:r>
                      <a:endParaRPr b="1" sz="1800">
                        <a:solidFill>
                          <a:schemeClr val="dk1"/>
                        </a:solidFill>
                        <a:latin typeface="Calibri"/>
                        <a:ea typeface="Calibri"/>
                        <a:cs typeface="Calibri"/>
                        <a:sym typeface="Calibri"/>
                      </a:endParaRPr>
                    </a:p>
                  </a:txBody>
                  <a:tcPr marT="45725" marB="45725" marR="91450" marL="91450"/>
                </a:tc>
              </a:tr>
              <a:tr h="370850">
                <a:tc>
                  <a:txBody>
                    <a:bodyPr/>
                    <a:lstStyle/>
                    <a:p>
                      <a:pPr indent="0" lvl="0" marL="0" marR="0" rtl="0" algn="l">
                        <a:lnSpc>
                          <a:spcPct val="100000"/>
                        </a:lnSpc>
                        <a:spcBef>
                          <a:spcPts val="0"/>
                        </a:spcBef>
                        <a:spcAft>
                          <a:spcPts val="0"/>
                        </a:spcAft>
                        <a:buClr>
                          <a:srgbClr val="C00000"/>
                        </a:buClr>
                        <a:buSzPts val="1800"/>
                        <a:buFont typeface="Calibri"/>
                        <a:buNone/>
                      </a:pPr>
                      <a:r>
                        <a:rPr b="1" lang="en-US" sz="1800">
                          <a:solidFill>
                            <a:srgbClr val="C00000"/>
                          </a:solidFill>
                          <a:latin typeface="Calibri"/>
                          <a:ea typeface="Calibri"/>
                          <a:cs typeface="Calibri"/>
                          <a:sym typeface="Calibri"/>
                        </a:rPr>
                        <a:t>&lt;90%</a:t>
                      </a:r>
                      <a:endParaRPr b="1" sz="1800">
                        <a:solidFill>
                          <a:srgbClr val="C00000"/>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C00000"/>
                        </a:buClr>
                        <a:buSzPts val="1800"/>
                        <a:buFont typeface="Calibri"/>
                        <a:buNone/>
                      </a:pPr>
                      <a:r>
                        <a:rPr b="1" lang="en-US" sz="1800">
                          <a:solidFill>
                            <a:srgbClr val="C00000"/>
                          </a:solidFill>
                          <a:latin typeface="Calibri"/>
                          <a:ea typeface="Calibri"/>
                          <a:cs typeface="Calibri"/>
                          <a:sym typeface="Calibri"/>
                        </a:rPr>
                        <a:t>3rd Warning</a:t>
                      </a:r>
                      <a:r>
                        <a:rPr b="1" lang="en-US" sz="1800">
                          <a:solidFill>
                            <a:srgbClr val="C00000"/>
                          </a:solidFill>
                          <a:latin typeface="Calibri"/>
                          <a:ea typeface="Calibri"/>
                          <a:cs typeface="Calibri"/>
                          <a:sym typeface="Calibri"/>
                        </a:rPr>
                        <a:t> letter from school</a:t>
                      </a:r>
                      <a:endParaRPr b="1" sz="1800">
                        <a:solidFill>
                          <a:srgbClr val="C00000"/>
                        </a:solidFill>
                        <a:latin typeface="Calibri"/>
                        <a:ea typeface="Calibri"/>
                        <a:cs typeface="Calibri"/>
                        <a:sym typeface="Calibri"/>
                      </a:endParaRPr>
                    </a:p>
                  </a:txBody>
                  <a:tcPr marT="45725" marB="45725" marR="91450" marL="91450"/>
                </a:tc>
              </a:tr>
              <a:tr h="370850">
                <a:tc>
                  <a:txBody>
                    <a:bodyPr/>
                    <a:lstStyle/>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 School informs</a:t>
                      </a:r>
                      <a:r>
                        <a:rPr b="1" lang="en-US" sz="1800">
                          <a:solidFill>
                            <a:schemeClr val="dk1"/>
                          </a:solidFill>
                          <a:latin typeface="Calibri"/>
                          <a:ea typeface="Calibri"/>
                          <a:cs typeface="Calibri"/>
                          <a:sym typeface="Calibri"/>
                        </a:rPr>
                        <a:t> ICA</a:t>
                      </a:r>
                      <a:endParaRPr b="1" sz="1800">
                        <a:solidFill>
                          <a:schemeClr val="dk1"/>
                        </a:solidFill>
                        <a:latin typeface="Calibri"/>
                        <a:ea typeface="Calibri"/>
                        <a:cs typeface="Calibri"/>
                        <a:sym typeface="Calibri"/>
                      </a:endParaRPr>
                    </a:p>
                  </a:txBody>
                  <a:tcPr marT="45725" marB="45725" marR="91450" marL="91450"/>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9"/>
          <p:cNvSpPr txBox="1"/>
          <p:nvPr>
            <p:ph type="title"/>
          </p:nvPr>
        </p:nvSpPr>
        <p:spPr>
          <a:xfrm>
            <a:off x="431999" y="838200"/>
            <a:ext cx="8254801" cy="3693319"/>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2000">
                <a:latin typeface="Calibri"/>
                <a:ea typeface="Calibri"/>
                <a:cs typeface="Calibri"/>
                <a:sym typeface="Calibri"/>
              </a:rPr>
              <a:t>a)   100% (attended)</a:t>
            </a:r>
            <a:br>
              <a:rPr b="0" lang="en-US" sz="2000">
                <a:latin typeface="Calibri"/>
                <a:ea typeface="Calibri"/>
                <a:cs typeface="Calibri"/>
                <a:sym typeface="Calibri"/>
              </a:rPr>
            </a:br>
            <a:r>
              <a:rPr b="0" lang="en-US" sz="2000">
                <a:latin typeface="Calibri"/>
                <a:ea typeface="Calibri"/>
                <a:cs typeface="Calibri"/>
                <a:sym typeface="Calibri"/>
              </a:rPr>
              <a:t>        - Full present throughout the whole class</a:t>
            </a:r>
            <a:br>
              <a:rPr b="0" lang="en-US" sz="2000">
                <a:latin typeface="Calibri"/>
                <a:ea typeface="Calibri"/>
                <a:cs typeface="Calibri"/>
                <a:sym typeface="Calibri"/>
              </a:rPr>
            </a:br>
            <a:br>
              <a:rPr b="0" lang="en-US" sz="2000">
                <a:latin typeface="Calibri"/>
                <a:ea typeface="Calibri"/>
                <a:cs typeface="Calibri"/>
                <a:sym typeface="Calibri"/>
              </a:rPr>
            </a:br>
            <a:r>
              <a:rPr lang="en-US" sz="2000">
                <a:latin typeface="Calibri"/>
                <a:ea typeface="Calibri"/>
                <a:cs typeface="Calibri"/>
                <a:sym typeface="Calibri"/>
              </a:rPr>
              <a:t>b)   50%</a:t>
            </a:r>
            <a:br>
              <a:rPr b="0" lang="en-US" sz="2000">
                <a:latin typeface="Calibri"/>
                <a:ea typeface="Calibri"/>
                <a:cs typeface="Calibri"/>
                <a:sym typeface="Calibri"/>
              </a:rPr>
            </a:br>
            <a:r>
              <a:rPr b="0" lang="en-US" sz="2000">
                <a:latin typeface="Calibri"/>
                <a:ea typeface="Calibri"/>
                <a:cs typeface="Calibri"/>
                <a:sym typeface="Calibri"/>
              </a:rPr>
              <a:t>        - Student did not answer when the teacher called upon his/her name</a:t>
            </a:r>
            <a:br>
              <a:rPr b="0" lang="en-US" sz="2000">
                <a:latin typeface="Calibri"/>
                <a:ea typeface="Calibri"/>
                <a:cs typeface="Calibri"/>
                <a:sym typeface="Calibri"/>
              </a:rPr>
            </a:br>
            <a:r>
              <a:rPr b="0" lang="en-US" sz="2000">
                <a:latin typeface="Calibri"/>
                <a:ea typeface="Calibri"/>
                <a:cs typeface="Calibri"/>
                <a:sym typeface="Calibri"/>
              </a:rPr>
              <a:t>        - Student joined the zoom meeting after 10:10am</a:t>
            </a:r>
            <a:br>
              <a:rPr b="0" lang="en-US" sz="2000">
                <a:latin typeface="Calibri"/>
                <a:ea typeface="Calibri"/>
                <a:cs typeface="Calibri"/>
                <a:sym typeface="Calibri"/>
              </a:rPr>
            </a:br>
            <a:r>
              <a:rPr b="0" lang="en-US" sz="2000">
                <a:latin typeface="Calibri"/>
                <a:ea typeface="Calibri"/>
                <a:cs typeface="Calibri"/>
                <a:sym typeface="Calibri"/>
              </a:rPr>
              <a:t>        - Student leave the zoom meeting for more than 40 minutes without any </a:t>
            </a:r>
            <a:br>
              <a:rPr b="0" lang="en-US" sz="2000">
                <a:latin typeface="Calibri"/>
                <a:ea typeface="Calibri"/>
                <a:cs typeface="Calibri"/>
                <a:sym typeface="Calibri"/>
              </a:rPr>
            </a:br>
            <a:r>
              <a:rPr b="0" lang="en-US" sz="2000">
                <a:latin typeface="Calibri"/>
                <a:ea typeface="Calibri"/>
                <a:cs typeface="Calibri"/>
                <a:sym typeface="Calibri"/>
              </a:rPr>
              <a:t>           valid reason(s)</a:t>
            </a:r>
            <a:br>
              <a:rPr b="0" lang="en-US" sz="2000">
                <a:latin typeface="Calibri"/>
                <a:ea typeface="Calibri"/>
                <a:cs typeface="Calibri"/>
                <a:sym typeface="Calibri"/>
              </a:rPr>
            </a:br>
            <a:br>
              <a:rPr b="0" lang="en-US" sz="2000">
                <a:latin typeface="Calibri"/>
                <a:ea typeface="Calibri"/>
                <a:cs typeface="Calibri"/>
                <a:sym typeface="Calibri"/>
              </a:rPr>
            </a:br>
            <a:r>
              <a:rPr lang="en-US" sz="2000">
                <a:latin typeface="Calibri"/>
                <a:ea typeface="Calibri"/>
                <a:cs typeface="Calibri"/>
                <a:sym typeface="Calibri"/>
              </a:rPr>
              <a:t>c)    0% (absent)</a:t>
            </a:r>
            <a:br>
              <a:rPr b="0" lang="en-US" sz="2000">
                <a:latin typeface="Calibri"/>
                <a:ea typeface="Calibri"/>
                <a:cs typeface="Calibri"/>
                <a:sym typeface="Calibri"/>
              </a:rPr>
            </a:br>
            <a:r>
              <a:rPr b="0" lang="en-US" sz="2000">
                <a:latin typeface="Calibri"/>
                <a:ea typeface="Calibri"/>
                <a:cs typeface="Calibri"/>
                <a:sym typeface="Calibri"/>
              </a:rPr>
              <a:t>        - Student attended class lesser than 30 minutes</a:t>
            </a:r>
            <a:br>
              <a:rPr b="0" lang="en-US" sz="2000">
                <a:latin typeface="Calibri"/>
                <a:ea typeface="Calibri"/>
                <a:cs typeface="Calibri"/>
                <a:sym typeface="Calibri"/>
              </a:rPr>
            </a:br>
            <a:r>
              <a:rPr b="0" lang="en-US" sz="2000">
                <a:latin typeface="Calibri"/>
                <a:ea typeface="Calibri"/>
                <a:cs typeface="Calibri"/>
                <a:sym typeface="Calibri"/>
              </a:rPr>
              <a:t>        - Student did not attend his/her classes at all</a:t>
            </a:r>
            <a:endParaRPr b="0" sz="2000">
              <a:latin typeface="Calibri"/>
              <a:ea typeface="Calibri"/>
              <a:cs typeface="Calibri"/>
              <a:sym typeface="Calibri"/>
            </a:endParaRPr>
          </a:p>
        </p:txBody>
      </p:sp>
      <p:sp>
        <p:nvSpPr>
          <p:cNvPr id="181" name="Google Shape;181;p19"/>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0" rtl="0" algn="l">
              <a:spcBef>
                <a:spcPts val="0"/>
              </a:spcBef>
              <a:spcAft>
                <a:spcPts val="0"/>
              </a:spcAft>
              <a:buNone/>
            </a:pPr>
            <a:r>
              <a:rPr lang="en-US">
                <a:latin typeface="Calibri"/>
                <a:ea typeface="Calibri"/>
                <a:cs typeface="Calibri"/>
                <a:sym typeface="Calibri"/>
              </a:rPr>
              <a:t>Daily Zoom Attendance Criteria </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2"/>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0" rtl="0" algn="l">
              <a:spcBef>
                <a:spcPts val="0"/>
              </a:spcBef>
              <a:spcAft>
                <a:spcPts val="0"/>
              </a:spcAft>
              <a:buNone/>
            </a:pPr>
            <a:r>
              <a:rPr lang="en-US">
                <a:latin typeface="Calibri"/>
                <a:ea typeface="Calibri"/>
                <a:cs typeface="Calibri"/>
                <a:sym typeface="Calibri"/>
              </a:rPr>
              <a:t> College Profile</a:t>
            </a:r>
            <a:endParaRPr>
              <a:latin typeface="Calibri"/>
              <a:ea typeface="Calibri"/>
              <a:cs typeface="Calibri"/>
              <a:sym typeface="Calibri"/>
            </a:endParaRPr>
          </a:p>
        </p:txBody>
      </p:sp>
      <p:sp>
        <p:nvSpPr>
          <p:cNvPr id="66" name="Google Shape;66;p2"/>
          <p:cNvSpPr txBox="1"/>
          <p:nvPr/>
        </p:nvSpPr>
        <p:spPr>
          <a:xfrm>
            <a:off x="457197" y="990600"/>
            <a:ext cx="3962403"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00">
                <a:solidFill>
                  <a:schemeClr val="dk1"/>
                </a:solidFill>
                <a:latin typeface="Calibri"/>
                <a:ea typeface="Calibri"/>
                <a:cs typeface="Calibri"/>
                <a:sym typeface="Calibri"/>
              </a:rPr>
              <a:t>Trinity International College</a:t>
            </a:r>
            <a:endParaRPr b="1" sz="2200">
              <a:solidFill>
                <a:schemeClr val="dk1"/>
              </a:solidFill>
              <a:latin typeface="Calibri"/>
              <a:ea typeface="Calibri"/>
              <a:cs typeface="Calibri"/>
              <a:sym typeface="Calibri"/>
            </a:endParaRPr>
          </a:p>
        </p:txBody>
      </p:sp>
      <p:sp>
        <p:nvSpPr>
          <p:cNvPr id="67" name="Google Shape;67;p2"/>
          <p:cNvSpPr txBox="1"/>
          <p:nvPr/>
        </p:nvSpPr>
        <p:spPr>
          <a:xfrm>
            <a:off x="457197" y="1421487"/>
            <a:ext cx="8254801" cy="369331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Established in 2003 as a premium private school</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Provides quality academic courses for various ages</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In 2009, it was converted into a private limited company (BRN: 200908934N)</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Registered with the Committee for Private Education (CPE); awarded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EduTrust Provisional to conduct full-time and part-time courses for local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as well as foreign students</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Preparatory and language courses, including AEIS, IELTS</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Certificate and Diploma programmes, such as Certificate in Hospitality Management, Diploma in Business and Administration,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Diploma in Education and Training, Advance Diploma in Business and Management, Pearson LCCI Level 2</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Post Graduate Programme, such as Post Graduate Diploma in International Business, Post Graduate Diploma in Sales and Marketing Management</a:t>
            </a:r>
            <a:endParaRPr sz="1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0"/>
          <p:cNvSpPr txBox="1"/>
          <p:nvPr>
            <p:ph type="ctrTitle"/>
          </p:nvPr>
        </p:nvSpPr>
        <p:spPr>
          <a:xfrm>
            <a:off x="154305" y="228600"/>
            <a:ext cx="8946515" cy="689419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1800">
                <a:solidFill>
                  <a:srgbClr val="F3CC5F"/>
                </a:solidFill>
                <a:latin typeface="Arial"/>
                <a:ea typeface="Arial"/>
                <a:cs typeface="Arial"/>
                <a:sym typeface="Arial"/>
              </a:rPr>
              <a:t>Absence</a:t>
            </a:r>
            <a:br>
              <a:rPr lang="en-US" sz="1800">
                <a:solidFill>
                  <a:srgbClr val="D29F0F"/>
                </a:solidFill>
                <a:latin typeface="Arial"/>
                <a:ea typeface="Arial"/>
                <a:cs typeface="Arial"/>
                <a:sym typeface="Arial"/>
              </a:rPr>
            </a:br>
            <a:r>
              <a:rPr lang="en-US" sz="1800">
                <a:solidFill>
                  <a:srgbClr val="D29F0F"/>
                </a:solidFill>
                <a:latin typeface="Arial"/>
                <a:ea typeface="Arial"/>
                <a:cs typeface="Arial"/>
                <a:sym typeface="Arial"/>
              </a:rPr>
              <a:t>​</a:t>
            </a:r>
            <a:r>
              <a:rPr lang="en-US" sz="1800">
                <a:latin typeface="Arial"/>
                <a:ea typeface="Arial"/>
                <a:cs typeface="Arial"/>
                <a:sym typeface="Arial"/>
              </a:rPr>
              <a:t>This refers to students who are absent from school without prior approval or consent from the College.</a:t>
            </a:r>
            <a:br>
              <a:rPr lang="en-US" sz="1800">
                <a:latin typeface="Arial"/>
                <a:ea typeface="Arial"/>
                <a:cs typeface="Arial"/>
                <a:sym typeface="Arial"/>
              </a:rPr>
            </a:br>
            <a:br>
              <a:rPr lang="en-US" sz="1800">
                <a:latin typeface="Arial"/>
                <a:ea typeface="Arial"/>
                <a:cs typeface="Arial"/>
                <a:sym typeface="Arial"/>
              </a:rPr>
            </a:br>
            <a:r>
              <a:rPr lang="en-US" sz="1800">
                <a:solidFill>
                  <a:srgbClr val="D29F0F"/>
                </a:solidFill>
                <a:latin typeface="Arial"/>
                <a:ea typeface="Arial"/>
                <a:cs typeface="Arial"/>
                <a:sym typeface="Arial"/>
              </a:rPr>
              <a:t>Absent with Valid Reason</a:t>
            </a:r>
            <a:br>
              <a:rPr lang="en-US" sz="1800">
                <a:latin typeface="Arial"/>
                <a:ea typeface="Arial"/>
                <a:cs typeface="Arial"/>
                <a:sym typeface="Arial"/>
              </a:rPr>
            </a:br>
            <a:r>
              <a:rPr lang="en-US" sz="1800">
                <a:latin typeface="Arial"/>
                <a:ea typeface="Arial"/>
                <a:cs typeface="Arial"/>
                <a:sym typeface="Arial"/>
              </a:rPr>
              <a:t>Medical Leave​</a:t>
            </a:r>
            <a:br>
              <a:rPr lang="en-US" sz="1800">
                <a:latin typeface="Arial"/>
                <a:ea typeface="Arial"/>
                <a:cs typeface="Arial"/>
                <a:sym typeface="Arial"/>
              </a:rPr>
            </a:br>
            <a:r>
              <a:rPr lang="en-US" sz="1800">
                <a:latin typeface="Arial"/>
                <a:ea typeface="Arial"/>
                <a:cs typeface="Arial"/>
                <a:sym typeface="Arial"/>
              </a:rPr>
              <a:t>If unwell, call the school by phone before the class commences to apply for in-principle approval of medical leave.</a:t>
            </a:r>
            <a:br>
              <a:rPr lang="en-US" sz="1800">
                <a:latin typeface="Arial"/>
                <a:ea typeface="Arial"/>
                <a:cs typeface="Arial"/>
                <a:sym typeface="Arial"/>
              </a:rPr>
            </a:br>
            <a:r>
              <a:rPr lang="en-US" sz="1800">
                <a:latin typeface="Arial"/>
                <a:ea typeface="Arial"/>
                <a:cs typeface="Arial"/>
                <a:sym typeface="Arial"/>
              </a:rPr>
              <a:t>See a doctor.</a:t>
            </a:r>
            <a:br>
              <a:rPr lang="en-US" sz="1800">
                <a:latin typeface="Arial"/>
                <a:ea typeface="Arial"/>
                <a:cs typeface="Arial"/>
                <a:sym typeface="Arial"/>
              </a:rPr>
            </a:br>
            <a:r>
              <a:rPr lang="en-US" sz="1800">
                <a:latin typeface="Arial"/>
                <a:ea typeface="Arial"/>
                <a:cs typeface="Arial"/>
                <a:sym typeface="Arial"/>
              </a:rPr>
              <a:t>Produce a medical certificate upon return to school.</a:t>
            </a:r>
            <a:br>
              <a:rPr lang="en-US" sz="1800">
                <a:latin typeface="Arial"/>
                <a:ea typeface="Arial"/>
                <a:cs typeface="Arial"/>
                <a:sym typeface="Arial"/>
              </a:rPr>
            </a:br>
            <a:r>
              <a:rPr lang="en-US" sz="1800">
                <a:latin typeface="Arial"/>
                <a:ea typeface="Arial"/>
                <a:cs typeface="Arial"/>
                <a:sym typeface="Arial"/>
              </a:rPr>
              <a:t>*The number of days on the medical certificate must reflect the number of days the student is absent.</a:t>
            </a:r>
            <a:br>
              <a:rPr lang="en-US" sz="1800">
                <a:latin typeface="Arial"/>
                <a:ea typeface="Arial"/>
                <a:cs typeface="Arial"/>
                <a:sym typeface="Arial"/>
              </a:rPr>
            </a:br>
            <a:r>
              <a:rPr lang="en-US" sz="1800">
                <a:latin typeface="Arial"/>
                <a:ea typeface="Arial"/>
                <a:cs typeface="Arial"/>
                <a:sym typeface="Arial"/>
              </a:rPr>
              <a:t>If the number of days taken &gt; what is covered by the doctor, </a:t>
            </a:r>
            <a:br>
              <a:rPr lang="en-US" sz="1800">
                <a:latin typeface="Arial"/>
                <a:ea typeface="Arial"/>
                <a:cs typeface="Arial"/>
                <a:sym typeface="Arial"/>
              </a:rPr>
            </a:br>
            <a:r>
              <a:rPr lang="en-US" sz="1800">
                <a:latin typeface="Arial"/>
                <a:ea typeface="Arial"/>
                <a:cs typeface="Arial"/>
                <a:sym typeface="Arial"/>
              </a:rPr>
              <a:t>the difference = Absent Without Valid Reason.</a:t>
            </a:r>
            <a:br>
              <a:rPr lang="en-US" sz="1800">
                <a:latin typeface="Arial"/>
                <a:ea typeface="Arial"/>
                <a:cs typeface="Arial"/>
                <a:sym typeface="Arial"/>
              </a:rPr>
            </a:br>
            <a:r>
              <a:rPr lang="en-US" sz="3600"/>
              <a:t> ​</a:t>
            </a:r>
            <a:br>
              <a:rPr lang="en-US" sz="3600"/>
            </a:br>
            <a:r>
              <a:rPr lang="en-US" sz="1800">
                <a:solidFill>
                  <a:srgbClr val="D29F0F"/>
                </a:solidFill>
                <a:latin typeface="Arial"/>
                <a:ea typeface="Arial"/>
                <a:cs typeface="Arial"/>
                <a:sym typeface="Arial"/>
              </a:rPr>
              <a:t>Personal Leave​</a:t>
            </a:r>
            <a:br>
              <a:rPr lang="en-US" sz="1800">
                <a:latin typeface="Arial"/>
                <a:ea typeface="Arial"/>
                <a:cs typeface="Arial"/>
                <a:sym typeface="Arial"/>
              </a:rPr>
            </a:br>
            <a:r>
              <a:rPr lang="en-US" sz="1800">
                <a:latin typeface="Arial"/>
                <a:ea typeface="Arial"/>
                <a:cs typeface="Arial"/>
                <a:sym typeface="Arial"/>
              </a:rPr>
              <a:t>Complete a form to apply for leave to attend important personal matters that cannot be re-scheduled to after-school hours, such as trips to ICA, medical check-ups, etc.</a:t>
            </a:r>
            <a:br>
              <a:rPr lang="en-US" sz="1800">
                <a:latin typeface="Arial"/>
                <a:ea typeface="Arial"/>
                <a:cs typeface="Arial"/>
                <a:sym typeface="Arial"/>
              </a:rPr>
            </a:br>
            <a:r>
              <a:rPr lang="en-US" sz="1800">
                <a:latin typeface="Arial"/>
                <a:ea typeface="Arial"/>
                <a:cs typeface="Arial"/>
                <a:sym typeface="Arial"/>
              </a:rPr>
              <a:t>This must be done at least 1 day in advance.</a:t>
            </a:r>
            <a:br>
              <a:rPr lang="en-US" sz="1800">
                <a:latin typeface="Arial"/>
                <a:ea typeface="Arial"/>
                <a:cs typeface="Arial"/>
                <a:sym typeface="Arial"/>
              </a:rPr>
            </a:br>
            <a:r>
              <a:rPr lang="en-US" sz="1800">
                <a:latin typeface="Arial"/>
                <a:ea typeface="Arial"/>
                <a:cs typeface="Arial"/>
                <a:sym typeface="Arial"/>
              </a:rPr>
              <a:t>All leave of this nature require approval from the Principal.</a:t>
            </a:r>
            <a:br>
              <a:rPr lang="en-US" sz="1800">
                <a:latin typeface="Arial"/>
                <a:ea typeface="Arial"/>
                <a:cs typeface="Arial"/>
                <a:sym typeface="Arial"/>
              </a:rPr>
            </a:br>
            <a:br>
              <a:rPr lang="en-US" sz="3600"/>
            </a:br>
            <a:r>
              <a:rPr lang="en-US" sz="1600"/>
              <a:t> </a:t>
            </a:r>
            <a:endParaRPr sz="16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1"/>
          <p:cNvSpPr txBox="1"/>
          <p:nvPr>
            <p:ph type="ctrTitle"/>
          </p:nvPr>
        </p:nvSpPr>
        <p:spPr>
          <a:xfrm>
            <a:off x="304800" y="381000"/>
            <a:ext cx="8420100" cy="615569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2000">
                <a:solidFill>
                  <a:srgbClr val="D29F0F"/>
                </a:solidFill>
                <a:latin typeface="Arial"/>
                <a:ea typeface="Arial"/>
                <a:cs typeface="Arial"/>
                <a:sym typeface="Arial"/>
              </a:rPr>
              <a:t>Hometown Leave​</a:t>
            </a:r>
            <a:br>
              <a:rPr lang="en-US" sz="2000">
                <a:latin typeface="Arial"/>
                <a:ea typeface="Arial"/>
                <a:cs typeface="Arial"/>
                <a:sym typeface="Arial"/>
              </a:rPr>
            </a:br>
            <a:r>
              <a:rPr lang="en-US" sz="2000">
                <a:latin typeface="Arial"/>
                <a:ea typeface="Arial"/>
                <a:cs typeface="Arial"/>
                <a:sym typeface="Arial"/>
              </a:rPr>
              <a:t>International students may apply for Hometown Leave to attend to family matters.</a:t>
            </a:r>
            <a:br>
              <a:rPr lang="en-US" sz="2000">
                <a:latin typeface="Arial"/>
                <a:ea typeface="Arial"/>
                <a:cs typeface="Arial"/>
                <a:sym typeface="Arial"/>
              </a:rPr>
            </a:br>
            <a:r>
              <a:rPr lang="en-US" sz="2000">
                <a:latin typeface="Arial"/>
                <a:ea typeface="Arial"/>
                <a:cs typeface="Arial"/>
                <a:sym typeface="Arial"/>
              </a:rPr>
              <a:t>Hometown Leave is subject to the approval of the Principal.</a:t>
            </a:r>
            <a:br>
              <a:rPr lang="en-US" sz="2000">
                <a:latin typeface="Arial"/>
                <a:ea typeface="Arial"/>
                <a:cs typeface="Arial"/>
                <a:sym typeface="Arial"/>
              </a:rPr>
            </a:br>
            <a:r>
              <a:rPr lang="en-US" sz="2000">
                <a:latin typeface="Arial"/>
                <a:ea typeface="Arial"/>
                <a:cs typeface="Arial"/>
                <a:sym typeface="Arial"/>
              </a:rPr>
              <a:t>All Hometown Leave forms will have to be submitted along with a photocopy of return air tickets, as well as any other relevant documents.</a:t>
            </a:r>
            <a:br>
              <a:rPr lang="en-US" sz="2000">
                <a:latin typeface="Arial"/>
                <a:ea typeface="Arial"/>
                <a:cs typeface="Arial"/>
                <a:sym typeface="Arial"/>
              </a:rPr>
            </a:br>
            <a:r>
              <a:rPr lang="en-US" sz="2000">
                <a:latin typeface="Arial"/>
                <a:ea typeface="Arial"/>
                <a:cs typeface="Arial"/>
                <a:sym typeface="Arial"/>
              </a:rPr>
              <a:t>The course materials and assignments will be given to the student in advance, for the student’s period of absence.</a:t>
            </a:r>
            <a:br>
              <a:rPr lang="en-US" sz="2000">
                <a:latin typeface="Arial"/>
                <a:ea typeface="Arial"/>
                <a:cs typeface="Arial"/>
                <a:sym typeface="Arial"/>
              </a:rPr>
            </a:br>
            <a:br>
              <a:rPr lang="en-US" sz="2000">
                <a:latin typeface="Arial"/>
                <a:ea typeface="Arial"/>
                <a:cs typeface="Arial"/>
                <a:sym typeface="Arial"/>
              </a:rPr>
            </a:br>
            <a:r>
              <a:rPr lang="en-US" sz="2000">
                <a:solidFill>
                  <a:srgbClr val="D29F0F"/>
                </a:solidFill>
                <a:latin typeface="Arial"/>
                <a:ea typeface="Arial"/>
                <a:cs typeface="Arial"/>
                <a:sym typeface="Arial"/>
              </a:rPr>
              <a:t>Continuous Absences</a:t>
            </a:r>
            <a:br>
              <a:rPr lang="en-US" sz="2000">
                <a:solidFill>
                  <a:srgbClr val="D29F0F"/>
                </a:solidFill>
                <a:latin typeface="Arial"/>
                <a:ea typeface="Arial"/>
                <a:cs typeface="Arial"/>
                <a:sym typeface="Arial"/>
              </a:rPr>
            </a:br>
            <a:r>
              <a:rPr lang="en-US" sz="2000">
                <a:latin typeface="Arial"/>
                <a:ea typeface="Arial"/>
                <a:cs typeface="Arial"/>
                <a:sym typeface="Arial"/>
              </a:rPr>
              <a:t>Note that all students are required to attend class regularly.</a:t>
            </a:r>
            <a:br>
              <a:rPr lang="en-US" sz="2000">
                <a:latin typeface="Arial"/>
                <a:ea typeface="Arial"/>
                <a:cs typeface="Arial"/>
                <a:sym typeface="Arial"/>
              </a:rPr>
            </a:br>
            <a:r>
              <a:rPr lang="en-US" sz="2000">
                <a:latin typeface="Arial"/>
                <a:ea typeface="Arial"/>
                <a:cs typeface="Arial"/>
                <a:sym typeface="Arial"/>
              </a:rPr>
              <a:t>If you fail to attend classes for a continuous period of 7 days, your Student Pass is liable to be cancelled with effect from the 8th day.</a:t>
            </a:r>
            <a:br>
              <a:rPr lang="en-US" sz="2000">
                <a:latin typeface="Arial"/>
                <a:ea typeface="Arial"/>
                <a:cs typeface="Arial"/>
                <a:sym typeface="Arial"/>
              </a:rPr>
            </a:br>
            <a:r>
              <a:rPr lang="en-US" sz="2000">
                <a:latin typeface="Arial"/>
                <a:ea typeface="Arial"/>
                <a:cs typeface="Arial"/>
                <a:sym typeface="Arial"/>
              </a:rPr>
              <a:t>The letter of cancellation will be sent to your place of residence as was registered with ICA and the school.</a:t>
            </a:r>
            <a:br>
              <a:rPr lang="en-US" sz="2000">
                <a:latin typeface="Arial"/>
                <a:ea typeface="Arial"/>
                <a:cs typeface="Arial"/>
                <a:sym typeface="Arial"/>
              </a:rPr>
            </a:br>
            <a:r>
              <a:rPr lang="en-US" sz="2000">
                <a:latin typeface="Arial"/>
                <a:ea typeface="Arial"/>
                <a:cs typeface="Arial"/>
                <a:sym typeface="Arial"/>
              </a:rPr>
              <a:t>*After the cancellation of your Student Pass, it is an offence to remain in Singapore under Section 15 of the Immigration Act, and you would be liable for prosecution.</a:t>
            </a:r>
            <a:br>
              <a:rPr lang="en-US" sz="2000">
                <a:latin typeface="Arial"/>
                <a:ea typeface="Arial"/>
                <a:cs typeface="Arial"/>
                <a:sym typeface="Arial"/>
              </a:rPr>
            </a:br>
            <a:endParaRPr sz="200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2"/>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0" rtl="0" algn="l">
              <a:spcBef>
                <a:spcPts val="0"/>
              </a:spcBef>
              <a:spcAft>
                <a:spcPts val="0"/>
              </a:spcAft>
              <a:buNone/>
            </a:pPr>
            <a:r>
              <a:rPr lang="en-US">
                <a:latin typeface="Calibri"/>
                <a:ea typeface="Calibri"/>
                <a:cs typeface="Calibri"/>
                <a:sym typeface="Calibri"/>
              </a:rPr>
              <a:t>Applying for Leave</a:t>
            </a:r>
            <a:endParaRPr>
              <a:latin typeface="Calibri"/>
              <a:ea typeface="Calibri"/>
              <a:cs typeface="Calibri"/>
              <a:sym typeface="Calibri"/>
            </a:endParaRPr>
          </a:p>
        </p:txBody>
      </p:sp>
      <p:sp>
        <p:nvSpPr>
          <p:cNvPr id="197" name="Google Shape;197;p22"/>
          <p:cNvSpPr txBox="1"/>
          <p:nvPr/>
        </p:nvSpPr>
        <p:spPr>
          <a:xfrm>
            <a:off x="533400" y="990600"/>
            <a:ext cx="8178598" cy="51054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chemeClr val="dk1"/>
                </a:solidFill>
                <a:latin typeface="Calibri"/>
                <a:ea typeface="Calibri"/>
                <a:cs typeface="Calibri"/>
                <a:sym typeface="Calibri"/>
              </a:rPr>
              <a:t>Applying for Leave</a:t>
            </a:r>
            <a:endParaRPr b="1" sz="1800">
              <a:solidFill>
                <a:schemeClr val="dk1"/>
              </a:solidFill>
              <a:latin typeface="Calibri"/>
              <a:ea typeface="Calibri"/>
              <a:cs typeface="Calibri"/>
              <a:sym typeface="Calibri"/>
            </a:endParaRPr>
          </a:p>
          <a:p>
            <a:pPr indent="0" lvl="0" marL="0" marR="0" rtl="0" algn="just">
              <a:spcBef>
                <a:spcPts val="0"/>
              </a:spcBef>
              <a:spcAft>
                <a:spcPts val="0"/>
              </a:spcAft>
              <a:buNone/>
            </a:pPr>
            <a:r>
              <a:rPr b="1" lang="en-US" sz="1800">
                <a:solidFill>
                  <a:schemeClr val="dk1"/>
                </a:solidFill>
                <a:latin typeface="Calibri"/>
                <a:ea typeface="Calibri"/>
                <a:cs typeface="Calibri"/>
                <a:sym typeface="Calibri"/>
              </a:rPr>
              <a:t>Personal Leave</a:t>
            </a:r>
            <a:endParaRPr b="1" sz="1800">
              <a:solidFill>
                <a:schemeClr val="dk1"/>
              </a:solidFill>
              <a:latin typeface="Calibri"/>
              <a:ea typeface="Calibri"/>
              <a:cs typeface="Calibri"/>
              <a:sym typeface="Calibri"/>
            </a:endParaRPr>
          </a:p>
          <a:p>
            <a:pPr indent="-342900" lvl="0" marL="342900" marR="0" rtl="0" algn="just">
              <a:spcBef>
                <a:spcPts val="0"/>
              </a:spcBef>
              <a:spcAft>
                <a:spcPts val="0"/>
              </a:spcAft>
              <a:buClr>
                <a:srgbClr val="000000"/>
              </a:buClr>
              <a:buSzPts val="1800"/>
              <a:buFont typeface="Libre Franklin Medium"/>
              <a:buAutoNum type="arabicPeriod"/>
            </a:pPr>
            <a:r>
              <a:rPr lang="en-US" sz="1800">
                <a:solidFill>
                  <a:srgbClr val="000000"/>
                </a:solidFill>
                <a:latin typeface="Calibri"/>
                <a:ea typeface="Calibri"/>
                <a:cs typeface="Calibri"/>
                <a:sym typeface="Calibri"/>
              </a:rPr>
              <a:t>Get Leave Form from Administration officer or Front Desk.</a:t>
            </a:r>
            <a:endParaRPr sz="1800">
              <a:solidFill>
                <a:schemeClr val="dk1"/>
              </a:solidFill>
              <a:latin typeface="Calibri"/>
              <a:ea typeface="Calibri"/>
              <a:cs typeface="Calibri"/>
              <a:sym typeface="Calibri"/>
            </a:endParaRPr>
          </a:p>
          <a:p>
            <a:pPr indent="-342900" lvl="0" marL="342900" marR="0" rtl="0" algn="just">
              <a:spcBef>
                <a:spcPts val="0"/>
              </a:spcBef>
              <a:spcAft>
                <a:spcPts val="0"/>
              </a:spcAft>
              <a:buClr>
                <a:srgbClr val="000000"/>
              </a:buClr>
              <a:buSzPts val="1800"/>
              <a:buFont typeface="Libre Franklin Medium"/>
              <a:buAutoNum type="arabicPeriod"/>
            </a:pPr>
            <a:r>
              <a:rPr lang="en-US" sz="1800">
                <a:solidFill>
                  <a:srgbClr val="000000"/>
                </a:solidFill>
                <a:latin typeface="Calibri"/>
                <a:ea typeface="Calibri"/>
                <a:cs typeface="Calibri"/>
                <a:sym typeface="Calibri"/>
              </a:rPr>
              <a:t>Complete form. </a:t>
            </a:r>
            <a:endParaRPr sz="1800">
              <a:solidFill>
                <a:schemeClr val="dk1"/>
              </a:solidFill>
              <a:latin typeface="Calibri"/>
              <a:ea typeface="Calibri"/>
              <a:cs typeface="Calibri"/>
              <a:sym typeface="Calibri"/>
            </a:endParaRPr>
          </a:p>
          <a:p>
            <a:pPr indent="-342900" lvl="0" marL="342900" marR="0" rtl="0" algn="just">
              <a:spcBef>
                <a:spcPts val="0"/>
              </a:spcBef>
              <a:spcAft>
                <a:spcPts val="0"/>
              </a:spcAft>
              <a:buClr>
                <a:srgbClr val="000000"/>
              </a:buClr>
              <a:buSzPts val="1800"/>
              <a:buFont typeface="Libre Franklin Medium"/>
              <a:buAutoNum type="arabicPeriod"/>
            </a:pPr>
            <a:r>
              <a:rPr lang="en-US" sz="1800">
                <a:solidFill>
                  <a:srgbClr val="000000"/>
                </a:solidFill>
                <a:latin typeface="Calibri"/>
                <a:ea typeface="Calibri"/>
                <a:cs typeface="Calibri"/>
                <a:sym typeface="Calibri"/>
              </a:rPr>
              <a:t>Submit form (and relevant supporting documents) for approval </a:t>
            </a:r>
            <a:r>
              <a:rPr lang="en-US" sz="1800" u="sng">
                <a:solidFill>
                  <a:srgbClr val="000000"/>
                </a:solidFill>
                <a:latin typeface="Calibri"/>
                <a:ea typeface="Calibri"/>
                <a:cs typeface="Calibri"/>
                <a:sym typeface="Calibri"/>
              </a:rPr>
              <a:t>at least </a:t>
            </a:r>
            <a:r>
              <a:rPr b="1" lang="en-US" sz="1800" u="sng">
                <a:solidFill>
                  <a:srgbClr val="000000"/>
                </a:solidFill>
                <a:latin typeface="Calibri"/>
                <a:ea typeface="Calibri"/>
                <a:cs typeface="Calibri"/>
                <a:sym typeface="Calibri"/>
              </a:rPr>
              <a:t>1</a:t>
            </a:r>
            <a:r>
              <a:rPr lang="en-US" sz="1800" u="sng">
                <a:solidFill>
                  <a:srgbClr val="000000"/>
                </a:solidFill>
                <a:latin typeface="Calibri"/>
                <a:ea typeface="Calibri"/>
                <a:cs typeface="Calibri"/>
                <a:sym typeface="Calibri"/>
              </a:rPr>
              <a:t> day </a:t>
            </a:r>
            <a:br>
              <a:rPr lang="en-US" sz="1800" u="sng">
                <a:solidFill>
                  <a:srgbClr val="000000"/>
                </a:solidFill>
                <a:latin typeface="Calibri"/>
                <a:ea typeface="Calibri"/>
                <a:cs typeface="Calibri"/>
                <a:sym typeface="Calibri"/>
              </a:rPr>
            </a:br>
            <a:r>
              <a:rPr lang="en-US" sz="1800" u="sng">
                <a:solidFill>
                  <a:srgbClr val="000000"/>
                </a:solidFill>
                <a:latin typeface="Calibri"/>
                <a:ea typeface="Calibri"/>
                <a:cs typeface="Calibri"/>
                <a:sym typeface="Calibri"/>
              </a:rPr>
              <a:t>in advance</a:t>
            </a:r>
            <a:r>
              <a:rPr lang="en-US" sz="1800">
                <a:solidFill>
                  <a:srgbClr val="000000"/>
                </a:solidFill>
                <a:latin typeface="Calibri"/>
                <a:ea typeface="Calibri"/>
                <a:cs typeface="Calibri"/>
                <a:sym typeface="Calibri"/>
              </a:rPr>
              <a:t>.</a:t>
            </a:r>
            <a:endParaRPr sz="1800">
              <a:solidFill>
                <a:schemeClr val="dk1"/>
              </a:solidFill>
              <a:latin typeface="Calibri"/>
              <a:ea typeface="Calibri"/>
              <a:cs typeface="Calibri"/>
              <a:sym typeface="Calibri"/>
            </a:endParaRPr>
          </a:p>
          <a:p>
            <a:pPr indent="-342900" lvl="0" marL="342900" marR="0" rtl="0" algn="just">
              <a:spcBef>
                <a:spcPts val="0"/>
              </a:spcBef>
              <a:spcAft>
                <a:spcPts val="0"/>
              </a:spcAft>
              <a:buClr>
                <a:srgbClr val="000000"/>
              </a:buClr>
              <a:buSzPts val="1800"/>
              <a:buFont typeface="Libre Franklin Medium"/>
              <a:buAutoNum type="arabicPeriod"/>
            </a:pPr>
            <a:r>
              <a:rPr lang="en-US" sz="1800">
                <a:solidFill>
                  <a:srgbClr val="000000"/>
                </a:solidFill>
                <a:latin typeface="Calibri"/>
                <a:ea typeface="Calibri"/>
                <a:cs typeface="Calibri"/>
                <a:sym typeface="Calibri"/>
              </a:rPr>
              <a:t>Inform trainer/teacher ahead of time.</a:t>
            </a:r>
            <a:endParaRPr sz="1800">
              <a:solidFill>
                <a:schemeClr val="dk1"/>
              </a:solidFill>
              <a:latin typeface="Calibri"/>
              <a:ea typeface="Calibri"/>
              <a:cs typeface="Calibri"/>
              <a:sym typeface="Calibri"/>
            </a:endParaRPr>
          </a:p>
          <a:p>
            <a:pPr indent="-342900" lvl="0" marL="342900" marR="0" rtl="0" algn="just">
              <a:spcBef>
                <a:spcPts val="0"/>
              </a:spcBef>
              <a:spcAft>
                <a:spcPts val="0"/>
              </a:spcAft>
              <a:buClr>
                <a:srgbClr val="000000"/>
              </a:buClr>
              <a:buSzPts val="1800"/>
              <a:buFont typeface="Libre Franklin Medium"/>
              <a:buAutoNum type="arabicPeriod"/>
            </a:pPr>
            <a:r>
              <a:rPr lang="en-US" sz="1800">
                <a:solidFill>
                  <a:srgbClr val="000000"/>
                </a:solidFill>
                <a:latin typeface="Calibri"/>
                <a:ea typeface="Calibri"/>
                <a:cs typeface="Calibri"/>
                <a:sym typeface="Calibri"/>
              </a:rPr>
              <a:t>If leave is approved, school will inform.</a:t>
            </a:r>
            <a:endParaRPr sz="1800">
              <a:solidFill>
                <a:schemeClr val="dk1"/>
              </a:solidFill>
              <a:latin typeface="Calibri"/>
              <a:ea typeface="Calibri"/>
              <a:cs typeface="Calibri"/>
              <a:sym typeface="Calibri"/>
            </a:endParaRPr>
          </a:p>
          <a:p>
            <a:pPr indent="-342900" lvl="0" marL="342900" marR="0" rtl="0" algn="just">
              <a:spcBef>
                <a:spcPts val="0"/>
              </a:spcBef>
              <a:spcAft>
                <a:spcPts val="0"/>
              </a:spcAft>
              <a:buClr>
                <a:srgbClr val="000000"/>
              </a:buClr>
              <a:buSzPts val="1800"/>
              <a:buFont typeface="Libre Franklin Medium"/>
              <a:buAutoNum type="arabicPeriod"/>
            </a:pPr>
            <a:r>
              <a:rPr lang="en-US" sz="1800">
                <a:solidFill>
                  <a:srgbClr val="000000"/>
                </a:solidFill>
                <a:latin typeface="Calibri"/>
                <a:ea typeface="Calibri"/>
                <a:cs typeface="Calibri"/>
                <a:sym typeface="Calibri"/>
              </a:rPr>
              <a:t>Then proceed for leave.</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1800">
                <a:solidFill>
                  <a:srgbClr val="000000"/>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b="1" lang="en-US" sz="1800">
                <a:solidFill>
                  <a:schemeClr val="dk1"/>
                </a:solidFill>
                <a:latin typeface="Calibri"/>
                <a:ea typeface="Calibri"/>
                <a:cs typeface="Calibri"/>
                <a:sym typeface="Calibri"/>
              </a:rPr>
              <a:t>Medical Leave</a:t>
            </a:r>
            <a:endParaRPr b="1" sz="18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1800"/>
              <a:buFont typeface="Libre Franklin Medium"/>
              <a:buAutoNum type="arabicPeriod"/>
            </a:pPr>
            <a:r>
              <a:rPr lang="en-US" sz="1800">
                <a:solidFill>
                  <a:schemeClr val="dk1"/>
                </a:solidFill>
                <a:latin typeface="Calibri"/>
                <a:ea typeface="Calibri"/>
                <a:cs typeface="Calibri"/>
                <a:sym typeface="Calibri"/>
              </a:rPr>
              <a:t>Consult a general practitioner or doctor.</a:t>
            </a:r>
            <a:endParaRPr sz="18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1800"/>
              <a:buFont typeface="Libre Franklin Medium"/>
              <a:buAutoNum type="arabicPeriod"/>
            </a:pPr>
            <a:r>
              <a:rPr lang="en-US" sz="1800">
                <a:solidFill>
                  <a:schemeClr val="dk1"/>
                </a:solidFill>
                <a:latin typeface="Calibri"/>
                <a:ea typeface="Calibri"/>
                <a:cs typeface="Calibri"/>
                <a:sym typeface="Calibri"/>
              </a:rPr>
              <a:t>Inform the school of your condition.</a:t>
            </a:r>
            <a:endParaRPr sz="18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1800"/>
              <a:buFont typeface="Libre Franklin Medium"/>
              <a:buAutoNum type="arabicPeriod"/>
            </a:pPr>
            <a:r>
              <a:rPr lang="en-US" sz="1800">
                <a:solidFill>
                  <a:schemeClr val="dk1"/>
                </a:solidFill>
                <a:latin typeface="Calibri"/>
                <a:ea typeface="Calibri"/>
                <a:cs typeface="Calibri"/>
                <a:sym typeface="Calibri"/>
              </a:rPr>
              <a:t>Submit the medical certificate upon return to school.</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1800" u="sng">
                <a:solidFill>
                  <a:srgbClr val="000000"/>
                </a:solidFill>
                <a:latin typeface="Calibri"/>
                <a:ea typeface="Calibri"/>
                <a:cs typeface="Calibri"/>
                <a:sym typeface="Calibri"/>
              </a:rPr>
              <a:t>NOTE</a:t>
            </a:r>
            <a:r>
              <a:rPr lang="en-US" sz="1800">
                <a:solidFill>
                  <a:srgbClr val="000000"/>
                </a:solidFill>
                <a:latin typeface="Calibri"/>
                <a:ea typeface="Calibri"/>
                <a:cs typeface="Calibri"/>
                <a:sym typeface="Calibri"/>
              </a:rPr>
              <a: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000000"/>
                </a:solidFill>
                <a:latin typeface="Calibri"/>
                <a:ea typeface="Calibri"/>
                <a:cs typeface="Calibri"/>
                <a:sym typeface="Calibri"/>
              </a:rPr>
              <a:t>There will be NO replacement lesson or refund of school fees during the period of leave.</a:t>
            </a:r>
            <a:endParaRPr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3"/>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12700" rtl="0" algn="l">
              <a:lnSpc>
                <a:spcPct val="100000"/>
              </a:lnSpc>
              <a:spcBef>
                <a:spcPts val="0"/>
              </a:spcBef>
              <a:spcAft>
                <a:spcPts val="0"/>
              </a:spcAft>
              <a:buNone/>
            </a:pPr>
            <a:r>
              <a:rPr lang="en-US">
                <a:latin typeface="Calibri"/>
                <a:ea typeface="Calibri"/>
                <a:cs typeface="Calibri"/>
                <a:sym typeface="Calibri"/>
              </a:rPr>
              <a:t>  Immigration Matters</a:t>
            </a:r>
            <a:endParaRPr>
              <a:latin typeface="Calibri"/>
              <a:ea typeface="Calibri"/>
              <a:cs typeface="Calibri"/>
              <a:sym typeface="Calibri"/>
            </a:endParaRPr>
          </a:p>
        </p:txBody>
      </p:sp>
      <p:sp>
        <p:nvSpPr>
          <p:cNvPr id="203" name="Google Shape;203;p23"/>
          <p:cNvSpPr txBox="1"/>
          <p:nvPr/>
        </p:nvSpPr>
        <p:spPr>
          <a:xfrm>
            <a:off x="436253" y="914400"/>
            <a:ext cx="8271493" cy="228909"/>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t/>
            </a:r>
            <a:endParaRPr sz="1400">
              <a:solidFill>
                <a:schemeClr val="dk1"/>
              </a:solidFill>
              <a:latin typeface="Calibri"/>
              <a:ea typeface="Calibri"/>
              <a:cs typeface="Calibri"/>
              <a:sym typeface="Calibri"/>
            </a:endParaRPr>
          </a:p>
        </p:txBody>
      </p:sp>
      <p:sp>
        <p:nvSpPr>
          <p:cNvPr id="204" name="Google Shape;204;p23"/>
          <p:cNvSpPr txBox="1"/>
          <p:nvPr/>
        </p:nvSpPr>
        <p:spPr>
          <a:xfrm>
            <a:off x="436253" y="914400"/>
            <a:ext cx="8271493" cy="6079228"/>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b="1" lang="en-US" sz="1600">
                <a:solidFill>
                  <a:schemeClr val="dk1"/>
                </a:solidFill>
                <a:latin typeface="Calibri"/>
                <a:ea typeface="Calibri"/>
                <a:cs typeface="Calibri"/>
                <a:sym typeface="Calibri"/>
              </a:rPr>
              <a:t>Student Pass Application and Procedures</a:t>
            </a:r>
            <a:endParaRPr sz="1600">
              <a:solidFill>
                <a:schemeClr val="dk1"/>
              </a:solidFill>
              <a:latin typeface="Calibri"/>
              <a:ea typeface="Calibri"/>
              <a:cs typeface="Calibri"/>
              <a:sym typeface="Calibri"/>
            </a:endParaRPr>
          </a:p>
          <a:p>
            <a:pPr indent="-342900" lvl="0" marL="355600" marR="76200" rtl="0" algn="l">
              <a:lnSpc>
                <a:spcPct val="100000"/>
              </a:lnSpc>
              <a:spcBef>
                <a:spcPts val="385"/>
              </a:spcBef>
              <a:spcAft>
                <a:spcPts val="0"/>
              </a:spcAft>
              <a:buClr>
                <a:schemeClr val="dk1"/>
              </a:buClr>
              <a:buSzPts val="1600"/>
              <a:buFont typeface="Libre Franklin Medium"/>
              <a:buAutoNum type="arabicPeriod"/>
            </a:pPr>
            <a:r>
              <a:rPr lang="en-US" sz="1600">
                <a:solidFill>
                  <a:schemeClr val="dk1"/>
                </a:solidFill>
                <a:latin typeface="Calibri"/>
                <a:ea typeface="Calibri"/>
                <a:cs typeface="Calibri"/>
                <a:sym typeface="Calibri"/>
              </a:rPr>
              <a:t>To apply for a Student Pass from the Immigration &amp; Checkpoints Authority of Singapore (ICA), international students must provide </a:t>
            </a:r>
            <a:r>
              <a:rPr b="1" lang="en-US" sz="1600">
                <a:solidFill>
                  <a:schemeClr val="dk1"/>
                </a:solidFill>
                <a:latin typeface="Calibri"/>
                <a:ea typeface="Calibri"/>
                <a:cs typeface="Calibri"/>
                <a:sym typeface="Calibri"/>
              </a:rPr>
              <a:t>accurate and the most updated information</a:t>
            </a:r>
            <a:r>
              <a:rPr lang="en-US" sz="1600">
                <a:solidFill>
                  <a:schemeClr val="dk1"/>
                </a:solidFill>
                <a:latin typeface="Calibri"/>
                <a:ea typeface="Calibri"/>
                <a:cs typeface="Calibri"/>
                <a:sym typeface="Calibri"/>
              </a:rPr>
              <a:t> relating to their</a:t>
            </a:r>
            <a:endParaRPr sz="1600">
              <a:solidFill>
                <a:schemeClr val="dk1"/>
              </a:solidFill>
              <a:latin typeface="Calibri"/>
              <a:ea typeface="Calibri"/>
              <a:cs typeface="Calibri"/>
              <a:sym typeface="Calibri"/>
            </a:endParaRPr>
          </a:p>
          <a:p>
            <a:pPr indent="-285750" lvl="1" marL="755650" marR="0" rtl="0" algn="l">
              <a:lnSpc>
                <a:spcPct val="100000"/>
              </a:lnSpc>
              <a:spcBef>
                <a:spcPts val="335"/>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personal particulars</a:t>
            </a:r>
            <a:endParaRPr b="0" i="0" sz="1600" u="none" cap="none" strike="noStrike">
              <a:solidFill>
                <a:schemeClr val="dk1"/>
              </a:solidFill>
              <a:latin typeface="Calibri"/>
              <a:ea typeface="Calibri"/>
              <a:cs typeface="Calibri"/>
              <a:sym typeface="Calibri"/>
            </a:endParaRPr>
          </a:p>
          <a:p>
            <a:pPr indent="-285750" lvl="1" marL="755650" marR="0" rtl="0" algn="l">
              <a:lnSpc>
                <a:spcPct val="100000"/>
              </a:lnSpc>
              <a:spcBef>
                <a:spcPts val="335"/>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educational qualifications</a:t>
            </a:r>
            <a:endParaRPr b="0" i="0" sz="1600" u="none" cap="none" strike="noStrike">
              <a:solidFill>
                <a:schemeClr val="dk1"/>
              </a:solidFill>
              <a:latin typeface="Calibri"/>
              <a:ea typeface="Calibri"/>
              <a:cs typeface="Calibri"/>
              <a:sym typeface="Calibri"/>
            </a:endParaRPr>
          </a:p>
          <a:p>
            <a:pPr indent="-285750" lvl="1" marL="755650" marR="0" rtl="0" algn="l">
              <a:lnSpc>
                <a:spcPct val="100000"/>
              </a:lnSpc>
              <a:spcBef>
                <a:spcPts val="335"/>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financial status</a:t>
            </a:r>
            <a:endParaRPr b="0" i="0" sz="1600" u="none" cap="none" strike="noStrike">
              <a:solidFill>
                <a:schemeClr val="dk1"/>
              </a:solidFill>
              <a:latin typeface="Calibri"/>
              <a:ea typeface="Calibri"/>
              <a:cs typeface="Calibri"/>
              <a:sym typeface="Calibri"/>
            </a:endParaRPr>
          </a:p>
          <a:p>
            <a:pPr indent="-342900" lvl="0" marL="355600" marR="0" rtl="0" algn="l">
              <a:lnSpc>
                <a:spcPct val="100000"/>
              </a:lnSpc>
              <a:spcBef>
                <a:spcPts val="385"/>
              </a:spcBef>
              <a:spcAft>
                <a:spcPts val="0"/>
              </a:spcAft>
              <a:buClr>
                <a:schemeClr val="dk1"/>
              </a:buClr>
              <a:buSzPts val="1600"/>
              <a:buFont typeface="Libre Franklin Medium"/>
              <a:buAutoNum type="arabicPeriod"/>
            </a:pPr>
            <a:r>
              <a:rPr lang="en-US" sz="1600">
                <a:solidFill>
                  <a:schemeClr val="dk1"/>
                </a:solidFill>
                <a:latin typeface="Calibri"/>
                <a:ea typeface="Calibri"/>
                <a:cs typeface="Calibri"/>
                <a:sym typeface="Calibri"/>
              </a:rPr>
              <a:t>Students may apply for visa entry at </a:t>
            </a:r>
            <a:r>
              <a:rPr lang="en-US" sz="1600">
                <a:solidFill>
                  <a:srgbClr val="0070C0"/>
                </a:solidFill>
                <a:latin typeface="Calibri"/>
                <a:ea typeface="Calibri"/>
                <a:cs typeface="Calibri"/>
                <a:sym typeface="Calibri"/>
              </a:rPr>
              <a:t>http://www.ica.gov.sg</a:t>
            </a:r>
            <a:r>
              <a:rPr lang="en-US"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342900" lvl="0" marL="355600" marR="0" rtl="0" algn="l">
              <a:lnSpc>
                <a:spcPct val="100000"/>
              </a:lnSpc>
              <a:spcBef>
                <a:spcPts val="385"/>
              </a:spcBef>
              <a:spcAft>
                <a:spcPts val="0"/>
              </a:spcAft>
              <a:buClr>
                <a:schemeClr val="dk1"/>
              </a:buClr>
              <a:buSzPts val="1600"/>
              <a:buFont typeface="Libre Franklin Medium"/>
              <a:buAutoNum type="arabicPeriod"/>
            </a:pPr>
            <a:r>
              <a:rPr lang="en-US" sz="1600">
                <a:solidFill>
                  <a:schemeClr val="dk1"/>
                </a:solidFill>
                <a:latin typeface="Calibri"/>
                <a:ea typeface="Calibri"/>
                <a:cs typeface="Calibri"/>
                <a:sym typeface="Calibri"/>
              </a:rPr>
              <a:t>For Student Pass collection from ICA, the student has to bring his/her </a:t>
            </a:r>
            <a:endParaRPr sz="1600">
              <a:solidFill>
                <a:schemeClr val="dk1"/>
              </a:solidFill>
              <a:latin typeface="Calibri"/>
              <a:ea typeface="Calibri"/>
              <a:cs typeface="Calibri"/>
              <a:sym typeface="Calibri"/>
            </a:endParaRPr>
          </a:p>
          <a:p>
            <a:pPr indent="-285750" lvl="0" marL="298450" marR="0" rtl="0" algn="l">
              <a:lnSpc>
                <a:spcPct val="100000"/>
              </a:lnSpc>
              <a:spcBef>
                <a:spcPts val="385"/>
              </a:spcBef>
              <a:spcAft>
                <a:spcPts val="0"/>
              </a:spcAft>
              <a:buClr>
                <a:schemeClr val="dk1"/>
              </a:buClr>
              <a:buSzPts val="1600"/>
              <a:buFont typeface="Arial"/>
              <a:buChar char="•"/>
            </a:pPr>
            <a:r>
              <a:rPr b="1" lang="en-US" sz="1600">
                <a:solidFill>
                  <a:schemeClr val="dk1"/>
                </a:solidFill>
                <a:latin typeface="Calibri"/>
                <a:ea typeface="Calibri"/>
                <a:cs typeface="Calibri"/>
                <a:sym typeface="Calibri"/>
              </a:rPr>
              <a:t>IPA letter</a:t>
            </a:r>
            <a:endParaRPr sz="1600">
              <a:solidFill>
                <a:schemeClr val="dk1"/>
              </a:solidFill>
              <a:latin typeface="Calibri"/>
              <a:ea typeface="Calibri"/>
              <a:cs typeface="Calibri"/>
              <a:sym typeface="Calibri"/>
            </a:endParaRPr>
          </a:p>
          <a:p>
            <a:pPr indent="-285750" lvl="0" marL="298450" marR="0" rtl="0" algn="l">
              <a:spcBef>
                <a:spcPts val="385"/>
              </a:spcBef>
              <a:spcAft>
                <a:spcPts val="0"/>
              </a:spcAft>
              <a:buClr>
                <a:schemeClr val="dk1"/>
              </a:buClr>
              <a:buSzPts val="1600"/>
              <a:buFont typeface="Arial"/>
              <a:buChar char="•"/>
            </a:pPr>
            <a:r>
              <a:rPr b="1" lang="en-US" sz="1600">
                <a:solidFill>
                  <a:schemeClr val="dk1"/>
                </a:solidFill>
                <a:latin typeface="Calibri"/>
                <a:ea typeface="Calibri"/>
                <a:cs typeface="Calibri"/>
                <a:sym typeface="Calibri"/>
              </a:rPr>
              <a:t>School letter</a:t>
            </a:r>
            <a:endParaRPr sz="1600">
              <a:solidFill>
                <a:schemeClr val="dk1"/>
              </a:solidFill>
              <a:latin typeface="Calibri"/>
              <a:ea typeface="Calibri"/>
              <a:cs typeface="Calibri"/>
              <a:sym typeface="Calibri"/>
            </a:endParaRPr>
          </a:p>
          <a:p>
            <a:pPr indent="-285750" lvl="0" marL="298450" marR="0" rtl="0" algn="l">
              <a:lnSpc>
                <a:spcPct val="100000"/>
              </a:lnSpc>
              <a:spcBef>
                <a:spcPts val="385"/>
              </a:spcBef>
              <a:spcAft>
                <a:spcPts val="0"/>
              </a:spcAft>
              <a:buClr>
                <a:schemeClr val="dk1"/>
              </a:buClr>
              <a:buSzPts val="1600"/>
              <a:buFont typeface="Arial"/>
              <a:buChar char="•"/>
            </a:pPr>
            <a:r>
              <a:rPr b="1" lang="en-US" sz="1600">
                <a:solidFill>
                  <a:schemeClr val="dk1"/>
                </a:solidFill>
                <a:latin typeface="Calibri"/>
                <a:ea typeface="Calibri"/>
                <a:cs typeface="Calibri"/>
                <a:sym typeface="Calibri"/>
              </a:rPr>
              <a:t>Passport</a:t>
            </a:r>
            <a:endParaRPr sz="1600">
              <a:solidFill>
                <a:schemeClr val="dk1"/>
              </a:solidFill>
              <a:latin typeface="Calibri"/>
              <a:ea typeface="Calibri"/>
              <a:cs typeface="Calibri"/>
              <a:sym typeface="Calibri"/>
            </a:endParaRPr>
          </a:p>
          <a:p>
            <a:pPr indent="-285750" lvl="0" marL="298450" marR="0" rtl="0" algn="l">
              <a:lnSpc>
                <a:spcPct val="100000"/>
              </a:lnSpc>
              <a:spcBef>
                <a:spcPts val="385"/>
              </a:spcBef>
              <a:spcAft>
                <a:spcPts val="0"/>
              </a:spcAft>
              <a:buClr>
                <a:schemeClr val="dk1"/>
              </a:buClr>
              <a:buSzPts val="1600"/>
              <a:buFont typeface="Arial"/>
              <a:buChar char="•"/>
            </a:pPr>
            <a:r>
              <a:rPr b="1" lang="en-US" sz="1600">
                <a:solidFill>
                  <a:schemeClr val="dk1"/>
                </a:solidFill>
                <a:latin typeface="Calibri"/>
                <a:ea typeface="Calibri"/>
                <a:cs typeface="Calibri"/>
                <a:sym typeface="Calibri"/>
              </a:rPr>
              <a:t>Passport-sized photograph</a:t>
            </a:r>
            <a:endParaRPr sz="1600">
              <a:solidFill>
                <a:schemeClr val="dk1"/>
              </a:solidFill>
              <a:latin typeface="Calibri"/>
              <a:ea typeface="Calibri"/>
              <a:cs typeface="Calibri"/>
              <a:sym typeface="Calibri"/>
            </a:endParaRPr>
          </a:p>
          <a:p>
            <a:pPr indent="-285750" lvl="0" marL="298450" marR="0" rtl="0" algn="l">
              <a:lnSpc>
                <a:spcPct val="100000"/>
              </a:lnSpc>
              <a:spcBef>
                <a:spcPts val="385"/>
              </a:spcBef>
              <a:spcAft>
                <a:spcPts val="0"/>
              </a:spcAft>
              <a:buClr>
                <a:schemeClr val="dk1"/>
              </a:buClr>
              <a:buSzPts val="1600"/>
              <a:buFont typeface="Arial"/>
              <a:buChar char="•"/>
            </a:pPr>
            <a:r>
              <a:rPr b="1" lang="en-US" sz="1600">
                <a:solidFill>
                  <a:schemeClr val="dk1"/>
                </a:solidFill>
                <a:latin typeface="Calibri"/>
                <a:ea typeface="Calibri"/>
                <a:cs typeface="Calibri"/>
                <a:sym typeface="Calibri"/>
              </a:rPr>
              <a:t>Medical report</a:t>
            </a:r>
            <a:endParaRPr sz="1600">
              <a:solidFill>
                <a:schemeClr val="dk1"/>
              </a:solidFill>
              <a:latin typeface="Calibri"/>
              <a:ea typeface="Calibri"/>
              <a:cs typeface="Calibri"/>
              <a:sym typeface="Calibri"/>
            </a:endParaRPr>
          </a:p>
          <a:p>
            <a:pPr indent="-285750" lvl="0" marL="298450" marR="0" rtl="0" algn="l">
              <a:spcBef>
                <a:spcPts val="385"/>
              </a:spcBef>
              <a:spcAft>
                <a:spcPts val="0"/>
              </a:spcAft>
              <a:buClr>
                <a:schemeClr val="dk1"/>
              </a:buClr>
              <a:buSzPts val="1600"/>
              <a:buFont typeface="Arial"/>
              <a:buChar char="•"/>
            </a:pPr>
            <a:r>
              <a:rPr b="1" lang="en-US" sz="1600">
                <a:solidFill>
                  <a:schemeClr val="dk1"/>
                </a:solidFill>
                <a:latin typeface="Calibri"/>
                <a:ea typeface="Calibri"/>
                <a:cs typeface="Calibri"/>
                <a:sym typeface="Calibri"/>
              </a:rPr>
              <a:t>Printout of E-forms 16</a:t>
            </a:r>
            <a:r>
              <a:rPr lang="en-US" sz="1600">
                <a:solidFill>
                  <a:schemeClr val="dk1"/>
                </a:solidFill>
                <a:latin typeface="Calibri"/>
                <a:ea typeface="Calibri"/>
                <a:cs typeface="Calibri"/>
                <a:sym typeface="Calibri"/>
              </a:rPr>
              <a:t> and </a:t>
            </a:r>
            <a:r>
              <a:rPr b="1" lang="en-US" sz="1600">
                <a:solidFill>
                  <a:schemeClr val="dk1"/>
                </a:solidFill>
                <a:latin typeface="Calibri"/>
                <a:ea typeface="Calibri"/>
                <a:cs typeface="Calibri"/>
                <a:sym typeface="Calibri"/>
              </a:rPr>
              <a:t>V36</a:t>
            </a:r>
            <a:endParaRPr sz="1600">
              <a:solidFill>
                <a:schemeClr val="dk1"/>
              </a:solidFill>
              <a:latin typeface="Calibri"/>
              <a:ea typeface="Calibri"/>
              <a:cs typeface="Calibri"/>
              <a:sym typeface="Calibri"/>
            </a:endParaRPr>
          </a:p>
          <a:p>
            <a:pPr indent="-285750" lvl="0" marL="298450" marR="0" rtl="0" algn="l">
              <a:lnSpc>
                <a:spcPct val="100000"/>
              </a:lnSpc>
              <a:spcBef>
                <a:spcPts val="385"/>
              </a:spcBef>
              <a:spcAft>
                <a:spcPts val="0"/>
              </a:spcAft>
              <a:buClr>
                <a:schemeClr val="dk1"/>
              </a:buClr>
              <a:buSzPts val="1600"/>
              <a:buFont typeface="Arial"/>
              <a:buChar char="•"/>
            </a:pPr>
            <a:r>
              <a:rPr b="1" lang="en-US" sz="1600">
                <a:solidFill>
                  <a:schemeClr val="dk1"/>
                </a:solidFill>
                <a:latin typeface="Calibri"/>
                <a:ea typeface="Calibri"/>
                <a:cs typeface="Calibri"/>
                <a:sym typeface="Calibri"/>
              </a:rPr>
              <a:t>Banker’s Guarantee</a:t>
            </a:r>
            <a:endParaRPr sz="1600">
              <a:solidFill>
                <a:schemeClr val="dk1"/>
              </a:solidFill>
              <a:latin typeface="Calibri"/>
              <a:ea typeface="Calibri"/>
              <a:cs typeface="Calibri"/>
              <a:sym typeface="Calibri"/>
            </a:endParaRPr>
          </a:p>
          <a:p>
            <a:pPr indent="-285750" lvl="0" marL="298450" marR="0" rtl="0" algn="l">
              <a:lnSpc>
                <a:spcPct val="100000"/>
              </a:lnSpc>
              <a:spcBef>
                <a:spcPts val="385"/>
              </a:spcBef>
              <a:spcAft>
                <a:spcPts val="0"/>
              </a:spcAft>
              <a:buClr>
                <a:schemeClr val="dk1"/>
              </a:buClr>
              <a:buSzPts val="1600"/>
              <a:buFont typeface="Arial"/>
              <a:buChar char="•"/>
            </a:pPr>
            <a:r>
              <a:rPr b="1" lang="en-US" sz="1600">
                <a:solidFill>
                  <a:schemeClr val="dk1"/>
                </a:solidFill>
                <a:latin typeface="Calibri"/>
                <a:ea typeface="Calibri"/>
                <a:cs typeface="Calibri"/>
                <a:sym typeface="Calibri"/>
              </a:rPr>
              <a:t>Security Bond </a:t>
            </a:r>
            <a:endParaRPr b="1" sz="1600">
              <a:solidFill>
                <a:schemeClr val="dk1"/>
              </a:solidFill>
              <a:latin typeface="Calibri"/>
              <a:ea typeface="Calibri"/>
              <a:cs typeface="Calibri"/>
              <a:sym typeface="Calibri"/>
            </a:endParaRPr>
          </a:p>
          <a:p>
            <a:pPr indent="-285750" lvl="0" marL="298450" marR="0" rtl="0" algn="l">
              <a:lnSpc>
                <a:spcPct val="100000"/>
              </a:lnSpc>
              <a:spcBef>
                <a:spcPts val="385"/>
              </a:spcBef>
              <a:spcAft>
                <a:spcPts val="0"/>
              </a:spcAft>
              <a:buClr>
                <a:schemeClr val="dk1"/>
              </a:buClr>
              <a:buSzPts val="1600"/>
              <a:buFont typeface="Arial"/>
              <a:buChar char="•"/>
            </a:pPr>
            <a:r>
              <a:rPr b="1" i="1" lang="en-US" sz="1600">
                <a:solidFill>
                  <a:schemeClr val="dk1"/>
                </a:solidFill>
                <a:latin typeface="Calibri"/>
                <a:ea typeface="Calibri"/>
                <a:cs typeface="Calibri"/>
                <a:sym typeface="Calibri"/>
              </a:rPr>
              <a:t>Terms and Conditions of Student Pass</a:t>
            </a:r>
            <a:endParaRPr b="1" i="1" sz="1600">
              <a:solidFill>
                <a:schemeClr val="dk1"/>
              </a:solidFill>
              <a:latin typeface="Calibri"/>
              <a:ea typeface="Calibri"/>
              <a:cs typeface="Calibri"/>
              <a:sym typeface="Calibri"/>
            </a:endParaRPr>
          </a:p>
          <a:p>
            <a:pPr indent="0" lvl="0" marL="12700" marR="0" rtl="0" algn="l">
              <a:spcBef>
                <a:spcPts val="385"/>
              </a:spcBef>
              <a:spcAft>
                <a:spcPts val="0"/>
              </a:spcAft>
              <a:buNone/>
            </a:pPr>
            <a:r>
              <a:rPr b="1" i="1" lang="en-US" sz="1600">
                <a:solidFill>
                  <a:schemeClr val="dk1"/>
                </a:solidFill>
                <a:latin typeface="Calibri"/>
                <a:ea typeface="Calibri"/>
                <a:cs typeface="Calibri"/>
                <a:sym typeface="Calibri"/>
              </a:rPr>
              <a:t>*</a:t>
            </a:r>
            <a:r>
              <a:rPr lang="en-US" sz="1600">
                <a:solidFill>
                  <a:schemeClr val="dk1"/>
                </a:solidFill>
                <a:latin typeface="Calibri"/>
                <a:ea typeface="Calibri"/>
                <a:cs typeface="Calibri"/>
                <a:sym typeface="Calibri"/>
              </a:rPr>
              <a:t>Students </a:t>
            </a:r>
            <a:r>
              <a:rPr i="1" lang="en-US" sz="1600">
                <a:solidFill>
                  <a:schemeClr val="dk1"/>
                </a:solidFill>
                <a:latin typeface="Calibri"/>
                <a:ea typeface="Calibri"/>
                <a:cs typeface="Calibri"/>
                <a:sym typeface="Calibri"/>
              </a:rPr>
              <a:t>may be required to attend an interview in person</a:t>
            </a:r>
            <a:r>
              <a:rPr lang="en-US" sz="1600">
                <a:solidFill>
                  <a:schemeClr val="dk1"/>
                </a:solidFill>
                <a:latin typeface="Calibri"/>
                <a:ea typeface="Calibri"/>
                <a:cs typeface="Calibri"/>
                <a:sym typeface="Calibri"/>
              </a:rPr>
              <a:t> in order to substantiate your application for a Student Pass.</a:t>
            </a:r>
            <a:endParaRPr sz="1600">
              <a:solidFill>
                <a:schemeClr val="dk1"/>
              </a:solidFill>
              <a:latin typeface="Calibri"/>
              <a:ea typeface="Calibri"/>
              <a:cs typeface="Calibri"/>
              <a:sym typeface="Calibri"/>
            </a:endParaRPr>
          </a:p>
          <a:p>
            <a:pPr indent="0" lvl="0" marL="12700" marR="0" rtl="0" algn="l">
              <a:lnSpc>
                <a:spcPct val="100000"/>
              </a:lnSpc>
              <a:spcBef>
                <a:spcPts val="385"/>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4"/>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12700" rtl="0" algn="l">
              <a:lnSpc>
                <a:spcPct val="100000"/>
              </a:lnSpc>
              <a:spcBef>
                <a:spcPts val="0"/>
              </a:spcBef>
              <a:spcAft>
                <a:spcPts val="0"/>
              </a:spcAft>
              <a:buNone/>
            </a:pPr>
            <a:r>
              <a:rPr lang="en-US">
                <a:latin typeface="Calibri"/>
                <a:ea typeface="Calibri"/>
                <a:cs typeface="Calibri"/>
                <a:sym typeface="Calibri"/>
              </a:rPr>
              <a:t>  Immigration Matters</a:t>
            </a:r>
            <a:endParaRPr>
              <a:latin typeface="Calibri"/>
              <a:ea typeface="Calibri"/>
              <a:cs typeface="Calibri"/>
              <a:sym typeface="Calibri"/>
            </a:endParaRPr>
          </a:p>
        </p:txBody>
      </p:sp>
      <p:sp>
        <p:nvSpPr>
          <p:cNvPr id="210" name="Google Shape;210;p24"/>
          <p:cNvSpPr txBox="1"/>
          <p:nvPr/>
        </p:nvSpPr>
        <p:spPr>
          <a:xfrm>
            <a:off x="436253" y="914400"/>
            <a:ext cx="8271493" cy="228909"/>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t/>
            </a:r>
            <a:endParaRPr sz="1400">
              <a:solidFill>
                <a:schemeClr val="dk1"/>
              </a:solidFill>
              <a:latin typeface="Calibri"/>
              <a:ea typeface="Calibri"/>
              <a:cs typeface="Calibri"/>
              <a:sym typeface="Calibri"/>
            </a:endParaRPr>
          </a:p>
        </p:txBody>
      </p:sp>
      <p:sp>
        <p:nvSpPr>
          <p:cNvPr id="211" name="Google Shape;211;p24"/>
          <p:cNvSpPr txBox="1"/>
          <p:nvPr/>
        </p:nvSpPr>
        <p:spPr>
          <a:xfrm>
            <a:off x="436253" y="914400"/>
            <a:ext cx="8271493" cy="4181273"/>
          </a:xfrm>
          <a:prstGeom prst="rect">
            <a:avLst/>
          </a:prstGeom>
          <a:noFill/>
          <a:ln>
            <a:noFill/>
          </a:ln>
        </p:spPr>
        <p:txBody>
          <a:bodyPr anchorCtr="0" anchor="t" bIns="0" lIns="0" spcFirstLastPara="1" rIns="0" wrap="square" tIns="13325">
            <a:spAutoFit/>
          </a:bodyPr>
          <a:lstStyle/>
          <a:p>
            <a:pPr indent="-342900" lvl="0" marL="355600" marR="5080" rtl="0" algn="l">
              <a:lnSpc>
                <a:spcPct val="10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Student Pass granted </a:t>
            </a:r>
            <a:r>
              <a:rPr b="1" lang="en-US" sz="1800">
                <a:solidFill>
                  <a:schemeClr val="dk1"/>
                </a:solidFill>
                <a:latin typeface="Calibri"/>
                <a:ea typeface="Calibri"/>
                <a:cs typeface="Calibri"/>
                <a:sym typeface="Calibri"/>
              </a:rPr>
              <a:t>strictly forbids students from working, whether for a payment or without payment</a:t>
            </a:r>
            <a:r>
              <a:rPr lang="en-US" sz="1800">
                <a:solidFill>
                  <a:schemeClr val="dk1"/>
                </a:solidFill>
                <a:latin typeface="Calibri"/>
                <a:ea typeface="Calibri"/>
                <a:cs typeface="Calibri"/>
                <a:sym typeface="Calibri"/>
              </a:rPr>
              <a:t>. All international students are required to abide by this regulation. You are NOT allowed to seek any form of employment, paid or unpaid, or be involved in any business, profession or occupation. </a:t>
            </a:r>
            <a:r>
              <a:rPr lang="en-US" sz="1800" u="sng">
                <a:solidFill>
                  <a:schemeClr val="dk1"/>
                </a:solidFill>
                <a:latin typeface="Calibri"/>
                <a:ea typeface="Calibri"/>
                <a:cs typeface="Calibri"/>
                <a:sym typeface="Calibri"/>
              </a:rPr>
              <a:t>You are not to take part in any activity which is detrimental to the security, reputation and well-being of Singapore.</a:t>
            </a:r>
            <a:endParaRPr sz="1800" u="sng">
              <a:solidFill>
                <a:schemeClr val="dk1"/>
              </a:solidFill>
              <a:latin typeface="Calibri"/>
              <a:ea typeface="Calibri"/>
              <a:cs typeface="Calibri"/>
              <a:sym typeface="Calibri"/>
            </a:endParaRPr>
          </a:p>
          <a:p>
            <a:pPr indent="0" lvl="0" marL="0" marR="0" rtl="0" algn="l">
              <a:lnSpc>
                <a:spcPct val="100000"/>
              </a:lnSpc>
              <a:spcBef>
                <a:spcPts val="50"/>
              </a:spcBef>
              <a:spcAft>
                <a:spcPts val="0"/>
              </a:spcAft>
              <a:buClr>
                <a:srgbClr val="FFFFFF"/>
              </a:buClr>
              <a:buSzPts val="1800"/>
              <a:buFont typeface="Arial"/>
              <a:buNone/>
            </a:pPr>
            <a:r>
              <a:t/>
            </a:r>
            <a:endParaRPr sz="1800">
              <a:solidFill>
                <a:schemeClr val="dk1"/>
              </a:solidFill>
              <a:latin typeface="Calibri"/>
              <a:ea typeface="Calibri"/>
              <a:cs typeface="Calibri"/>
              <a:sym typeface="Calibri"/>
            </a:endParaRPr>
          </a:p>
          <a:p>
            <a:pPr indent="-342900" lvl="0" marL="355600" marR="278765" rtl="0" algn="l">
              <a:lnSpc>
                <a:spcPct val="10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Prior to entry into Singapore, do seek advice from the Admissions Office in regards to Student Pass application and/or immigration matters. According to the immigration law, some international students are required to pay a certain amount of </a:t>
            </a:r>
            <a:r>
              <a:rPr lang="en-US" sz="1800" u="sng">
                <a:solidFill>
                  <a:schemeClr val="dk1"/>
                </a:solidFill>
                <a:latin typeface="Calibri"/>
                <a:ea typeface="Calibri"/>
                <a:cs typeface="Calibri"/>
                <a:sym typeface="Calibri"/>
              </a:rPr>
              <a:t>Security Deposit</a:t>
            </a:r>
            <a:r>
              <a:rPr lang="en-US" sz="1800">
                <a:solidFill>
                  <a:schemeClr val="dk1"/>
                </a:solidFill>
                <a:latin typeface="Calibri"/>
                <a:ea typeface="Calibri"/>
                <a:cs typeface="Calibri"/>
                <a:sym typeface="Calibri"/>
              </a:rPr>
              <a:t> to ICA. This information is available on the ICA website at </a:t>
            </a:r>
            <a:r>
              <a:rPr lang="en-US" sz="1800" u="sng">
                <a:solidFill>
                  <a:schemeClr val="dk1"/>
                </a:solidFill>
                <a:latin typeface="Calibri"/>
                <a:ea typeface="Calibri"/>
                <a:cs typeface="Calibri"/>
                <a:sym typeface="Calibri"/>
                <a:hlinkClick r:id="rId3">
                  <a:extLst>
                    <a:ext uri="{A12FA001-AC4F-418D-AE19-62706E023703}">
                      <ahyp:hlinkClr val="tx"/>
                    </a:ext>
                  </a:extLst>
                </a:hlinkClick>
              </a:rPr>
              <a:t>http://www.ica.gov.sg.</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1800"/>
              <a:buFont typeface="Arial"/>
              <a:buNone/>
            </a:pPr>
            <a:r>
              <a:t/>
            </a:r>
            <a:endParaRPr sz="1800">
              <a:solidFill>
                <a:schemeClr val="dk1"/>
              </a:solidFill>
              <a:latin typeface="Calibri"/>
              <a:ea typeface="Calibri"/>
              <a:cs typeface="Calibri"/>
              <a:sym typeface="Calibri"/>
            </a:endParaRPr>
          </a:p>
          <a:p>
            <a:pPr indent="-342900" lvl="0" marL="355600" marR="302895" rtl="0" algn="l">
              <a:lnSpc>
                <a:spcPct val="10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For Student Pass renewal, students must inform the school to assist to renew the Student Pass </a:t>
            </a:r>
            <a:r>
              <a:rPr lang="en-US" sz="1800" u="sng">
                <a:solidFill>
                  <a:schemeClr val="dk1"/>
                </a:solidFill>
                <a:latin typeface="Calibri"/>
                <a:ea typeface="Calibri"/>
                <a:cs typeface="Calibri"/>
                <a:sym typeface="Calibri"/>
              </a:rPr>
              <a:t>one month </a:t>
            </a:r>
            <a:r>
              <a:rPr b="1" lang="en-US" sz="1800" u="sng">
                <a:solidFill>
                  <a:schemeClr val="dk1"/>
                </a:solidFill>
                <a:latin typeface="Calibri"/>
                <a:ea typeface="Calibri"/>
                <a:cs typeface="Calibri"/>
                <a:sym typeface="Calibri"/>
              </a:rPr>
              <a:t>before</a:t>
            </a:r>
            <a:r>
              <a:rPr lang="en-US" sz="1800" u="sng">
                <a:solidFill>
                  <a:schemeClr val="dk1"/>
                </a:solidFill>
                <a:latin typeface="Calibri"/>
                <a:ea typeface="Calibri"/>
                <a:cs typeface="Calibri"/>
                <a:sym typeface="Calibri"/>
              </a:rPr>
              <a:t> the expiry date</a:t>
            </a:r>
            <a:r>
              <a:rPr lang="en-US" sz="1800">
                <a:solidFill>
                  <a:schemeClr val="dk1"/>
                </a:solidFill>
                <a:latin typeface="Calibri"/>
                <a:ea typeface="Calibri"/>
                <a:cs typeface="Calibri"/>
                <a:sym typeface="Calibri"/>
              </a:rPr>
              <a:t>. There will be no renewal of student passes after the expiry date.</a:t>
            </a:r>
            <a:endParaRPr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5"/>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12700" rtl="0" algn="l">
              <a:lnSpc>
                <a:spcPct val="100000"/>
              </a:lnSpc>
              <a:spcBef>
                <a:spcPts val="0"/>
              </a:spcBef>
              <a:spcAft>
                <a:spcPts val="0"/>
              </a:spcAft>
              <a:buNone/>
            </a:pPr>
            <a:r>
              <a:rPr lang="en-US">
                <a:latin typeface="Calibri"/>
                <a:ea typeface="Calibri"/>
                <a:cs typeface="Calibri"/>
                <a:sym typeface="Calibri"/>
              </a:rPr>
              <a:t>  Immigration Matters</a:t>
            </a:r>
            <a:endParaRPr>
              <a:latin typeface="Calibri"/>
              <a:ea typeface="Calibri"/>
              <a:cs typeface="Calibri"/>
              <a:sym typeface="Calibri"/>
            </a:endParaRPr>
          </a:p>
        </p:txBody>
      </p:sp>
      <p:sp>
        <p:nvSpPr>
          <p:cNvPr id="217" name="Google Shape;217;p25"/>
          <p:cNvSpPr txBox="1"/>
          <p:nvPr/>
        </p:nvSpPr>
        <p:spPr>
          <a:xfrm>
            <a:off x="436253" y="914400"/>
            <a:ext cx="8271493" cy="228909"/>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t/>
            </a:r>
            <a:endParaRPr sz="1400">
              <a:solidFill>
                <a:schemeClr val="dk1"/>
              </a:solidFill>
              <a:latin typeface="Calibri"/>
              <a:ea typeface="Calibri"/>
              <a:cs typeface="Calibri"/>
              <a:sym typeface="Calibri"/>
            </a:endParaRPr>
          </a:p>
        </p:txBody>
      </p:sp>
      <p:sp>
        <p:nvSpPr>
          <p:cNvPr id="218" name="Google Shape;218;p25"/>
          <p:cNvSpPr txBox="1"/>
          <p:nvPr/>
        </p:nvSpPr>
        <p:spPr>
          <a:xfrm>
            <a:off x="436253" y="914400"/>
            <a:ext cx="8271493" cy="2242280"/>
          </a:xfrm>
          <a:prstGeom prst="rect">
            <a:avLst/>
          </a:prstGeom>
          <a:noFill/>
          <a:ln>
            <a:noFill/>
          </a:ln>
        </p:spPr>
        <p:txBody>
          <a:bodyPr anchorCtr="0" anchor="t" bIns="0" lIns="0" spcFirstLastPara="1" rIns="0" wrap="square" tIns="13325">
            <a:spAutoFit/>
          </a:bodyPr>
          <a:lstStyle/>
          <a:p>
            <a:pPr indent="-342900" lvl="0" marL="355600" marR="294640" rtl="0" algn="l">
              <a:lnSpc>
                <a:spcPct val="10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Upon the completion, withdrawal or termination of your course with the school, you will surrender your Student Pass.</a:t>
            </a:r>
            <a:endParaRPr sz="1800">
              <a:solidFill>
                <a:schemeClr val="dk1"/>
              </a:solidFill>
              <a:latin typeface="Calibri"/>
              <a:ea typeface="Calibri"/>
              <a:cs typeface="Calibri"/>
              <a:sym typeface="Calibri"/>
            </a:endParaRPr>
          </a:p>
          <a:p>
            <a:pPr indent="0" lvl="0" marL="0" marR="0" rtl="0" algn="l">
              <a:lnSpc>
                <a:spcPct val="100000"/>
              </a:lnSpc>
              <a:spcBef>
                <a:spcPts val="50"/>
              </a:spcBef>
              <a:spcAft>
                <a:spcPts val="0"/>
              </a:spcAft>
              <a:buClr>
                <a:srgbClr val="FFFFFF"/>
              </a:buClr>
              <a:buSzPts val="1800"/>
              <a:buFont typeface="Arial"/>
              <a:buNone/>
            </a:pPr>
            <a:r>
              <a:t/>
            </a:r>
            <a:endParaRPr sz="1800">
              <a:solidFill>
                <a:schemeClr val="dk1"/>
              </a:solidFill>
              <a:latin typeface="Calibri"/>
              <a:ea typeface="Calibri"/>
              <a:cs typeface="Calibri"/>
              <a:sym typeface="Calibri"/>
            </a:endParaRPr>
          </a:p>
          <a:p>
            <a:pPr indent="-342900" lvl="0" marL="355600" marR="161925" rtl="0" algn="l">
              <a:lnSpc>
                <a:spcPct val="10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Upon the cancellation of your Student Pass, ICA will approve your stay in Singapore on social visit status for a short period. *Please </a:t>
            </a:r>
            <a:r>
              <a:rPr lang="en-US" sz="1800" u="sng">
                <a:solidFill>
                  <a:schemeClr val="dk1"/>
                </a:solidFill>
                <a:latin typeface="Calibri"/>
                <a:ea typeface="Calibri"/>
                <a:cs typeface="Calibri"/>
                <a:sym typeface="Calibri"/>
              </a:rPr>
              <a:t>adhere to the validity period of the social visit status granted to you by ICA</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228600" lvl="0" marL="355600" marR="161925" rtl="0" algn="l">
              <a:lnSpc>
                <a:spcPct val="100000"/>
              </a:lnSpc>
              <a:spcBef>
                <a:spcPts val="0"/>
              </a:spcBef>
              <a:spcAft>
                <a:spcPts val="0"/>
              </a:spcAft>
              <a:buClr>
                <a:schemeClr val="dk1"/>
              </a:buClr>
              <a:buSzPts val="1800"/>
              <a:buFont typeface="Libre Franklin"/>
              <a:buNone/>
            </a:pPr>
            <a:r>
              <a:t/>
            </a:r>
            <a:endParaRPr sz="1800" u="sng">
              <a:solidFill>
                <a:schemeClr val="dk1"/>
              </a:solidFill>
              <a:latin typeface="Calibri"/>
              <a:ea typeface="Calibri"/>
              <a:cs typeface="Calibri"/>
              <a:sym typeface="Calibri"/>
            </a:endParaRPr>
          </a:p>
          <a:p>
            <a:pPr indent="-342900" lvl="0" marL="355600" marR="161925" rtl="0" algn="l">
              <a:lnSpc>
                <a:spcPct val="100000"/>
              </a:lnSpc>
              <a:spcBef>
                <a:spcPts val="0"/>
              </a:spcBef>
              <a:spcAft>
                <a:spcPts val="0"/>
              </a:spcAft>
              <a:buClr>
                <a:schemeClr val="dk1"/>
              </a:buClr>
              <a:buSzPts val="1800"/>
              <a:buFont typeface="Calibri"/>
              <a:buChar char="•"/>
            </a:pPr>
            <a:r>
              <a:rPr lang="en-US" sz="1800" u="sng">
                <a:solidFill>
                  <a:schemeClr val="dk1"/>
                </a:solidFill>
                <a:latin typeface="Calibri"/>
                <a:ea typeface="Calibri"/>
                <a:cs typeface="Calibri"/>
                <a:sym typeface="Calibri"/>
              </a:rPr>
              <a:t>No foreign student may stay in Singapore after his/her pass expires.</a:t>
            </a:r>
            <a:endParaRPr sz="1800" u="sng">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6"/>
          <p:cNvSpPr txBox="1"/>
          <p:nvPr/>
        </p:nvSpPr>
        <p:spPr>
          <a:xfrm>
            <a:off x="762001" y="914400"/>
            <a:ext cx="7848600" cy="3390672"/>
          </a:xfrm>
          <a:prstGeom prst="rect">
            <a:avLst/>
          </a:prstGeom>
          <a:noFill/>
          <a:ln>
            <a:noFill/>
          </a:ln>
        </p:spPr>
        <p:txBody>
          <a:bodyPr anchorCtr="0" anchor="t" bIns="0" lIns="0" spcFirstLastPara="1" rIns="0" wrap="square" tIns="73650">
            <a:spAutoFit/>
          </a:bodyPr>
          <a:lstStyle/>
          <a:p>
            <a:pPr indent="-342900" lvl="0" marL="35560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Student Orientation Program</a:t>
            </a:r>
            <a:endParaRPr sz="1800">
              <a:solidFill>
                <a:schemeClr val="dk1"/>
              </a:solidFill>
              <a:latin typeface="Calibri"/>
              <a:ea typeface="Calibri"/>
              <a:cs typeface="Calibri"/>
              <a:sym typeface="Calibri"/>
            </a:endParaRPr>
          </a:p>
          <a:p>
            <a:pPr indent="-342900" lvl="0" marL="355600" marR="0" rtl="0" algn="l">
              <a:spcBef>
                <a:spcPts val="48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Pastoral Counselling</a:t>
            </a:r>
            <a:endParaRPr sz="1800">
              <a:solidFill>
                <a:schemeClr val="dk1"/>
              </a:solidFill>
              <a:latin typeface="Calibri"/>
              <a:ea typeface="Calibri"/>
              <a:cs typeface="Calibri"/>
              <a:sym typeface="Calibri"/>
            </a:endParaRPr>
          </a:p>
          <a:p>
            <a:pPr indent="-342900" lvl="0" marL="355600" marR="0" rtl="0" algn="l">
              <a:spcBef>
                <a:spcPts val="58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Parent-Teacher Meetings*</a:t>
            </a:r>
            <a:endParaRPr sz="1800">
              <a:solidFill>
                <a:schemeClr val="dk1"/>
              </a:solidFill>
              <a:latin typeface="Calibri"/>
              <a:ea typeface="Calibri"/>
              <a:cs typeface="Calibri"/>
              <a:sym typeface="Calibri"/>
            </a:endParaRPr>
          </a:p>
          <a:p>
            <a:pPr indent="-342900" lvl="0" marL="355600" marR="0" rtl="0" algn="l">
              <a:spcBef>
                <a:spcPts val="48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Academic Assistance to Students*</a:t>
            </a:r>
            <a:endParaRPr sz="1800">
              <a:solidFill>
                <a:schemeClr val="dk1"/>
              </a:solidFill>
              <a:latin typeface="Calibri"/>
              <a:ea typeface="Calibri"/>
              <a:cs typeface="Calibri"/>
              <a:sym typeface="Calibri"/>
            </a:endParaRPr>
          </a:p>
          <a:p>
            <a:pPr indent="-342900" lvl="0" marL="355600" marR="5080" rtl="0" algn="l">
              <a:spcBef>
                <a:spcPts val="48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Exam Registration and Results Checking*</a:t>
            </a:r>
            <a:endParaRPr sz="1800">
              <a:solidFill>
                <a:schemeClr val="dk1"/>
              </a:solidFill>
              <a:latin typeface="Calibri"/>
              <a:ea typeface="Calibri"/>
              <a:cs typeface="Calibri"/>
              <a:sym typeface="Calibri"/>
            </a:endParaRPr>
          </a:p>
          <a:p>
            <a:pPr indent="-342900" lvl="0" marL="355600" marR="0" rtl="0" algn="l">
              <a:spcBef>
                <a:spcPts val="5"/>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Student Pass Application</a:t>
            </a:r>
            <a:endParaRPr sz="1800">
              <a:solidFill>
                <a:schemeClr val="dk1"/>
              </a:solidFill>
              <a:latin typeface="Calibri"/>
              <a:ea typeface="Calibri"/>
              <a:cs typeface="Calibri"/>
              <a:sym typeface="Calibri"/>
            </a:endParaRPr>
          </a:p>
          <a:p>
            <a:pPr indent="-342900" lvl="0" marL="35560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Medical Insurance Coverage</a:t>
            </a:r>
            <a:endParaRPr sz="1800">
              <a:solidFill>
                <a:schemeClr val="dk1"/>
              </a:solidFill>
              <a:latin typeface="Calibri"/>
              <a:ea typeface="Calibri"/>
              <a:cs typeface="Calibri"/>
              <a:sym typeface="Calibri"/>
            </a:endParaRPr>
          </a:p>
          <a:p>
            <a:pPr indent="-342900" lvl="0" marL="35560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Excursions and Field Trips</a:t>
            </a:r>
            <a:endParaRPr sz="1800">
              <a:solidFill>
                <a:schemeClr val="dk1"/>
              </a:solidFill>
              <a:latin typeface="Calibri"/>
              <a:ea typeface="Calibri"/>
              <a:cs typeface="Calibri"/>
              <a:sym typeface="Calibri"/>
            </a:endParaRPr>
          </a:p>
          <a:p>
            <a:pPr indent="-342900" lvl="0" marL="35560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Internship Briefing</a:t>
            </a:r>
            <a:endParaRPr sz="1800">
              <a:solidFill>
                <a:schemeClr val="dk1"/>
              </a:solidFill>
              <a:latin typeface="Calibri"/>
              <a:ea typeface="Calibri"/>
              <a:cs typeface="Calibri"/>
              <a:sym typeface="Calibri"/>
            </a:endParaRPr>
          </a:p>
          <a:p>
            <a:pPr indent="0" lvl="0" marL="1270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12700" marR="0" rtl="0" algn="l">
              <a:spcBef>
                <a:spcPts val="0"/>
              </a:spcBef>
              <a:spcAft>
                <a:spcPts val="0"/>
              </a:spcAft>
              <a:buNone/>
            </a:pPr>
            <a:r>
              <a:rPr lang="en-US" sz="1000">
                <a:solidFill>
                  <a:schemeClr val="dk1"/>
                </a:solidFill>
                <a:latin typeface="Calibri"/>
                <a:ea typeface="Calibri"/>
                <a:cs typeface="Calibri"/>
                <a:sym typeface="Calibri"/>
              </a:rPr>
              <a:t>*Applicable to AEIS course students only.</a:t>
            </a:r>
            <a:endParaRPr sz="1000">
              <a:solidFill>
                <a:schemeClr val="dk1"/>
              </a:solidFill>
              <a:latin typeface="Calibri"/>
              <a:ea typeface="Calibri"/>
              <a:cs typeface="Calibri"/>
              <a:sym typeface="Calibri"/>
            </a:endParaRPr>
          </a:p>
          <a:p>
            <a:pPr indent="0" lvl="0" marL="1270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 name="Google Shape;224;p26"/>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0" rtl="0" algn="l">
              <a:spcBef>
                <a:spcPts val="0"/>
              </a:spcBef>
              <a:spcAft>
                <a:spcPts val="0"/>
              </a:spcAft>
              <a:buNone/>
            </a:pPr>
            <a:r>
              <a:rPr lang="en-US">
                <a:latin typeface="Calibri"/>
                <a:ea typeface="Calibri"/>
                <a:cs typeface="Calibri"/>
                <a:sym typeface="Calibri"/>
              </a:rPr>
              <a:t> Student Support Services</a:t>
            </a:r>
            <a:endParaRPr>
              <a:latin typeface="Calibri"/>
              <a:ea typeface="Calibri"/>
              <a:cs typeface="Calibri"/>
              <a:sym typeface="Calibri"/>
            </a:endParaRPr>
          </a:p>
        </p:txBody>
      </p:sp>
      <p:pic>
        <p:nvPicPr>
          <p:cNvPr id="225" name="Google Shape;225;p26"/>
          <p:cNvPicPr preferRelativeResize="0"/>
          <p:nvPr/>
        </p:nvPicPr>
        <p:blipFill rotWithShape="1">
          <a:blip r:embed="rId3">
            <a:alphaModFix/>
          </a:blip>
          <a:srcRect b="0" l="0" r="0" t="0"/>
          <a:stretch/>
        </p:blipFill>
        <p:spPr>
          <a:xfrm>
            <a:off x="1181100" y="4191000"/>
            <a:ext cx="6781800" cy="211931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7"/>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0" rtl="0" algn="l">
              <a:spcBef>
                <a:spcPts val="0"/>
              </a:spcBef>
              <a:spcAft>
                <a:spcPts val="0"/>
              </a:spcAft>
              <a:buNone/>
            </a:pPr>
            <a:r>
              <a:rPr lang="en-US">
                <a:latin typeface="Calibri"/>
                <a:ea typeface="Calibri"/>
                <a:cs typeface="Calibri"/>
                <a:sym typeface="Calibri"/>
              </a:rPr>
              <a:t>Living in Singapore</a:t>
            </a:r>
            <a:endParaRPr>
              <a:latin typeface="Calibri"/>
              <a:ea typeface="Calibri"/>
              <a:cs typeface="Calibri"/>
              <a:sym typeface="Calibri"/>
            </a:endParaRPr>
          </a:p>
        </p:txBody>
      </p:sp>
      <p:sp>
        <p:nvSpPr>
          <p:cNvPr id="231" name="Google Shape;231;p27"/>
          <p:cNvSpPr/>
          <p:nvPr/>
        </p:nvSpPr>
        <p:spPr>
          <a:xfrm>
            <a:off x="457200" y="914400"/>
            <a:ext cx="8254798" cy="41549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Accommodation</a:t>
            </a:r>
            <a:endParaRPr b="1" sz="1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900"/>
              <a:buFont typeface="Noto Sans Symbols"/>
              <a:buChar char="∙"/>
            </a:pPr>
            <a:r>
              <a:rPr lang="en-US" sz="1800" u="none" strike="noStrike">
                <a:solidFill>
                  <a:schemeClr val="dk1"/>
                </a:solidFill>
                <a:latin typeface="Calibri"/>
                <a:ea typeface="Calibri"/>
                <a:cs typeface="Calibri"/>
                <a:sym typeface="Calibri"/>
              </a:rPr>
              <a:t>Room, dual-shared – S$600 per person/month​</a:t>
            </a:r>
            <a:endParaRPr sz="1800" u="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900"/>
              <a:buFont typeface="Noto Sans Symbols"/>
              <a:buChar char="∙"/>
            </a:pPr>
            <a:r>
              <a:rPr lang="en-US" sz="1800" u="none" strike="noStrike">
                <a:solidFill>
                  <a:schemeClr val="dk1"/>
                </a:solidFill>
                <a:latin typeface="Calibri"/>
                <a:ea typeface="Calibri"/>
                <a:cs typeface="Calibri"/>
                <a:sym typeface="Calibri"/>
              </a:rPr>
              <a:t>Tri-shared – S$500 per person/month​</a:t>
            </a:r>
            <a:endParaRPr sz="1800" u="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900"/>
              <a:buFont typeface="Noto Sans Symbols"/>
              <a:buChar char="∙"/>
            </a:pPr>
            <a:r>
              <a:rPr lang="en-US" sz="1800" u="none" strike="noStrike">
                <a:solidFill>
                  <a:schemeClr val="dk1"/>
                </a:solidFill>
                <a:latin typeface="Calibri"/>
                <a:ea typeface="Calibri"/>
                <a:cs typeface="Calibri"/>
                <a:sym typeface="Calibri"/>
              </a:rPr>
              <a:t>Quad shared – S$450 per person/month ​</a:t>
            </a:r>
            <a:endParaRPr sz="1800" u="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900"/>
              <a:buFont typeface="Noto Sans Symbols"/>
              <a:buChar char="∙"/>
            </a:pPr>
            <a:r>
              <a:rPr lang="en-US" sz="1800" u="none" strike="noStrike">
                <a:solidFill>
                  <a:schemeClr val="dk1"/>
                </a:solidFill>
                <a:latin typeface="Calibri"/>
                <a:ea typeface="Calibri"/>
                <a:cs typeface="Calibri"/>
                <a:sym typeface="Calibri"/>
              </a:rPr>
              <a:t>Typical cost of meal – S$3–5 per person/meal</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500">
                <a:solidFill>
                  <a:schemeClr val="dk1"/>
                </a:solidFill>
                <a:latin typeface="Calibri"/>
                <a:ea typeface="Calibri"/>
                <a:cs typeface="Calibri"/>
                <a:sym typeface="Calibri"/>
              </a:rPr>
              <a:t>NOTE:</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rPr lang="en-US" sz="1500">
                <a:solidFill>
                  <a:schemeClr val="dk1"/>
                </a:solidFill>
                <a:latin typeface="Calibri"/>
                <a:ea typeface="Calibri"/>
                <a:cs typeface="Calibri"/>
                <a:sym typeface="Calibri"/>
              </a:rPr>
              <a:t>Actual cost may vary subject to Singapore current market price change.</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General Healthcare Services in Singapore</a:t>
            </a:r>
            <a:r>
              <a:rPr b="1" lang="en-US" sz="1800">
                <a:solidFill>
                  <a:srgbClr val="CC9900"/>
                </a:solidFill>
                <a:latin typeface="Calibri"/>
                <a:ea typeface="Calibri"/>
                <a:cs typeface="Calibri"/>
                <a:sym typeface="Calibri"/>
              </a:rPr>
              <a: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For further information about healthcare services in Singapore, please refer to ​http://www.singhealth.com.sg.</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Overstaying</a:t>
            </a:r>
            <a:r>
              <a:rPr b="1" lang="en-US" sz="1800">
                <a:solidFill>
                  <a:srgbClr val="CC9900"/>
                </a:solidFill>
                <a:latin typeface="Calibri"/>
                <a:ea typeface="Calibri"/>
                <a:cs typeface="Calibri"/>
                <a:sym typeface="Calibri"/>
              </a:rPr>
              <a: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Overstaying is a punishable offence under the Immigration Act. Take note of the​ expiry dates of your Social Visit Pass and Student Pass.</a:t>
            </a:r>
            <a:endParaRPr sz="1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8"/>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0" rtl="0" algn="l">
              <a:spcBef>
                <a:spcPts val="0"/>
              </a:spcBef>
              <a:spcAft>
                <a:spcPts val="0"/>
              </a:spcAft>
              <a:buNone/>
            </a:pPr>
            <a:r>
              <a:rPr lang="en-US">
                <a:latin typeface="Calibri"/>
                <a:ea typeface="Calibri"/>
                <a:cs typeface="Calibri"/>
                <a:sym typeface="Calibri"/>
              </a:rPr>
              <a:t>Singapore Laws</a:t>
            </a:r>
            <a:endParaRPr>
              <a:latin typeface="Calibri"/>
              <a:ea typeface="Calibri"/>
              <a:cs typeface="Calibri"/>
              <a:sym typeface="Calibri"/>
            </a:endParaRPr>
          </a:p>
        </p:txBody>
      </p:sp>
      <p:sp>
        <p:nvSpPr>
          <p:cNvPr id="237" name="Google Shape;237;p28"/>
          <p:cNvSpPr/>
          <p:nvPr/>
        </p:nvSpPr>
        <p:spPr>
          <a:xfrm>
            <a:off x="457200" y="838200"/>
            <a:ext cx="8102398" cy="3877985"/>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800"/>
              <a:buFont typeface="Calibri"/>
              <a:buNone/>
            </a:pPr>
            <a:r>
              <a:rPr b="1" i="0" lang="en-US" sz="1800" u="none" cap="none" strike="noStrike">
                <a:solidFill>
                  <a:schemeClr val="dk1"/>
                </a:solidFill>
                <a:latin typeface="Calibri"/>
                <a:ea typeface="Calibri"/>
                <a:cs typeface="Calibri"/>
                <a:sym typeface="Calibri"/>
              </a:rPr>
              <a:t>Relevant Singapore Laws</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Libre Franklin"/>
              <a:buNone/>
            </a:pPr>
            <a:r>
              <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Libre Franklin"/>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Libre Franklin"/>
              <a:buNone/>
            </a:pPr>
            <a:r>
              <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Libre Franklin"/>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Libre Franklin"/>
              <a:buNone/>
            </a:pPr>
            <a:r>
              <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Libre Franklin"/>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Libre Franklin"/>
              <a:buNone/>
            </a:pPr>
            <a:r>
              <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Libre Franklin"/>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Libre Franklin"/>
              <a:buNone/>
            </a:pPr>
            <a:r>
              <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Libre Franklin"/>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Libre Franklin"/>
              <a:buNone/>
            </a:pPr>
            <a:r>
              <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Libre Franklin"/>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Libre Franklin"/>
              <a:buNone/>
            </a:pPr>
            <a:r>
              <a:t/>
            </a:r>
            <a:endParaRPr b="0" i="0" sz="1800" u="none" cap="none" strike="noStrike">
              <a:solidFill>
                <a:schemeClr val="dk1"/>
              </a:solidFill>
              <a:latin typeface="Calibri"/>
              <a:ea typeface="Calibri"/>
              <a:cs typeface="Calibri"/>
              <a:sym typeface="Calibri"/>
            </a:endParaRPr>
          </a:p>
        </p:txBody>
      </p:sp>
      <p:graphicFrame>
        <p:nvGraphicFramePr>
          <p:cNvPr id="238" name="Google Shape;238;p28"/>
          <p:cNvGraphicFramePr/>
          <p:nvPr/>
        </p:nvGraphicFramePr>
        <p:xfrm>
          <a:off x="457200" y="1219200"/>
          <a:ext cx="3000000" cy="3000000"/>
        </p:xfrm>
        <a:graphic>
          <a:graphicData uri="http://schemas.openxmlformats.org/drawingml/2006/table">
            <a:tbl>
              <a:tblPr bandRow="1" firstRow="1">
                <a:noFill/>
                <a:tableStyleId>{51AFFC91-99BC-4642-8EAA-6033B7338AE6}</a:tableStyleId>
              </a:tblPr>
              <a:tblGrid>
                <a:gridCol w="1600200"/>
                <a:gridCol w="6629400"/>
              </a:tblGrid>
              <a:tr h="370850">
                <a:tc>
                  <a:txBody>
                    <a:bodyPr/>
                    <a:lstStyle/>
                    <a:p>
                      <a:pPr indent="0" lvl="0" marL="0" marR="0" rtl="0" algn="l">
                        <a:spcBef>
                          <a:spcPts val="0"/>
                        </a:spcBef>
                        <a:spcAft>
                          <a:spcPts val="0"/>
                        </a:spcAft>
                        <a:buNone/>
                      </a:pPr>
                      <a:r>
                        <a:rPr lang="en-US" sz="1600">
                          <a:latin typeface="Calibri"/>
                          <a:ea typeface="Calibri"/>
                          <a:cs typeface="Calibri"/>
                          <a:sym typeface="Calibri"/>
                        </a:rPr>
                        <a:t>Areas</a:t>
                      </a:r>
                      <a:endParaRPr sz="1600">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US" sz="1600">
                          <a:latin typeface="Calibri"/>
                          <a:ea typeface="Calibri"/>
                          <a:cs typeface="Calibri"/>
                          <a:sym typeface="Calibri"/>
                        </a:rPr>
                        <a:t>Relevant Law</a:t>
                      </a:r>
                      <a:endParaRPr sz="1600">
                        <a:latin typeface="Calibri"/>
                        <a:ea typeface="Calibri"/>
                        <a:cs typeface="Calibri"/>
                        <a:sym typeface="Calibri"/>
                      </a:endParaRPr>
                    </a:p>
                  </a:txBody>
                  <a:tcPr marT="45725" marB="45725" marR="91450" marL="91450"/>
                </a:tc>
              </a:tr>
              <a:tr h="370850">
                <a:tc>
                  <a:txBody>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Immigration</a:t>
                      </a:r>
                      <a:endParaRPr sz="1600">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All international students studying in Singapore must have a valid passport and a Student Pass from the ICA (Immigration and Checkpoint Authority).</a:t>
                      </a:r>
                      <a:endParaRPr sz="1600">
                        <a:latin typeface="Calibri"/>
                        <a:ea typeface="Calibri"/>
                        <a:cs typeface="Calibri"/>
                        <a:sym typeface="Calibri"/>
                      </a:endParaRPr>
                    </a:p>
                  </a:txBody>
                  <a:tcPr marT="45725" marB="45725" marR="91450" marL="91450"/>
                </a:tc>
              </a:tr>
              <a:tr h="370850">
                <a:tc>
                  <a:txBody>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Employment</a:t>
                      </a:r>
                      <a:endParaRPr sz="1600">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International students are NOT allowed to work in Singapore.</a:t>
                      </a:r>
                      <a:endParaRPr sz="1600">
                        <a:latin typeface="Calibri"/>
                        <a:ea typeface="Calibri"/>
                        <a:cs typeface="Calibri"/>
                        <a:sym typeface="Calibri"/>
                      </a:endParaRPr>
                    </a:p>
                  </a:txBody>
                  <a:tcPr marT="45725" marB="45725" marR="91450" marL="91450"/>
                </a:tc>
              </a:tr>
              <a:tr h="370850">
                <a:tc>
                  <a:txBody>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Driving</a:t>
                      </a:r>
                      <a:endParaRPr sz="1600">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All drivers must have a valid Singapore driving license and the vehicle must be insured.</a:t>
                      </a:r>
                      <a:endParaRPr sz="1600">
                        <a:latin typeface="Calibri"/>
                        <a:ea typeface="Calibri"/>
                        <a:cs typeface="Calibri"/>
                        <a:sym typeface="Calibri"/>
                      </a:endParaRPr>
                    </a:p>
                  </a:txBody>
                  <a:tcPr marT="45725" marB="45725" marR="91450" marL="91450"/>
                </a:tc>
              </a:tr>
              <a:tr h="370850">
                <a:tc>
                  <a:txBody>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Drugs</a:t>
                      </a:r>
                      <a:endParaRPr sz="1600">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Possession of Controlled Drugs is an offence punishable by Law.</a:t>
                      </a:r>
                      <a:endParaRPr sz="1600">
                        <a:latin typeface="Calibri"/>
                        <a:ea typeface="Calibri"/>
                        <a:cs typeface="Calibri"/>
                        <a:sym typeface="Calibri"/>
                      </a:endParaRPr>
                    </a:p>
                  </a:txBody>
                  <a:tcPr marT="45725" marB="45725" marR="91450" marL="91450"/>
                </a:tc>
              </a:tr>
              <a:tr h="370850">
                <a:tc>
                  <a:txBody>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Alcohol Abuse</a:t>
                      </a:r>
                      <a:endParaRPr sz="1600">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Anyone below 18 years old are NOT allowed to purchase and consume alcohol. Drunk driving is a serious offence.</a:t>
                      </a:r>
                      <a:endParaRPr sz="1600">
                        <a:latin typeface="Calibri"/>
                        <a:ea typeface="Calibri"/>
                        <a:cs typeface="Calibri"/>
                        <a:sym typeface="Calibri"/>
                      </a:endParaRPr>
                    </a:p>
                  </a:txBody>
                  <a:tcPr marT="45725" marB="45725" marR="91450" marL="91450"/>
                </a:tc>
              </a:tr>
              <a:tr h="370850">
                <a:tc>
                  <a:txBody>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Smoking</a:t>
                      </a:r>
                      <a:endParaRPr sz="1600">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Anyone below 20 years old are NOT permitted to purchase cigarettes. No smoking is allowed in public places.</a:t>
                      </a:r>
                      <a:endParaRPr sz="1600">
                        <a:latin typeface="Calibri"/>
                        <a:ea typeface="Calibri"/>
                        <a:cs typeface="Calibri"/>
                        <a:sym typeface="Calibri"/>
                      </a:endParaRPr>
                    </a:p>
                  </a:txBody>
                  <a:tcPr marT="45725" marB="45725" marR="91450" marL="91450"/>
                </a:tc>
              </a:tr>
              <a:tr h="370850">
                <a:tc>
                  <a:txBody>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Traffic</a:t>
                      </a:r>
                      <a:endParaRPr sz="1600">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Jay walking is an offence.</a:t>
                      </a:r>
                      <a:endParaRPr sz="1600">
                        <a:latin typeface="Calibri"/>
                        <a:ea typeface="Calibri"/>
                        <a:cs typeface="Calibri"/>
                        <a:sym typeface="Calibri"/>
                      </a:endParaRPr>
                    </a:p>
                  </a:txBody>
                  <a:tcPr marT="45725" marB="45725" marR="91450" marL="91450"/>
                </a:tc>
              </a:tr>
              <a:tr h="370850">
                <a:tc>
                  <a:txBody>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Littering</a:t>
                      </a:r>
                      <a:endParaRPr sz="1600">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Littering, including spitting in public areas are serious offences.</a:t>
                      </a:r>
                      <a:endParaRPr sz="1600">
                        <a:latin typeface="Calibri"/>
                        <a:ea typeface="Calibri"/>
                        <a:cs typeface="Calibri"/>
                        <a:sym typeface="Calibri"/>
                      </a:endParaRPr>
                    </a:p>
                  </a:txBody>
                  <a:tcPr marT="45725" marB="45725" marR="91450" marL="91450"/>
                </a:tc>
              </a:tr>
              <a:tr h="370850">
                <a:tc>
                  <a:txBody>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Vandalism</a:t>
                      </a:r>
                      <a:endParaRPr sz="1600">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Any form of vandalism, including graffiti, is punishable by Law.</a:t>
                      </a:r>
                      <a:endParaRPr sz="1600">
                        <a:latin typeface="Calibri"/>
                        <a:ea typeface="Calibri"/>
                        <a:cs typeface="Calibri"/>
                        <a:sym typeface="Calibri"/>
                      </a:endParaRPr>
                    </a:p>
                  </a:txBody>
                  <a:tcPr marT="45725" marB="45725" marR="91450" marL="91450"/>
                </a:tc>
              </a:tr>
              <a:tr h="370850">
                <a:tc gridSpan="2">
                  <a:txBody>
                    <a:bodyPr/>
                    <a:lstStyle/>
                    <a:p>
                      <a:pPr indent="0" lvl="0" marL="0" marR="0" rtl="0" algn="ctr">
                        <a:spcBef>
                          <a:spcPts val="0"/>
                        </a:spcBef>
                        <a:spcAft>
                          <a:spcPts val="0"/>
                        </a:spcAft>
                        <a:buNone/>
                      </a:pPr>
                      <a:r>
                        <a:rPr b="1" lang="en-US" sz="1600">
                          <a:solidFill>
                            <a:srgbClr val="C00000"/>
                          </a:solidFill>
                          <a:latin typeface="Calibri"/>
                          <a:ea typeface="Calibri"/>
                          <a:cs typeface="Calibri"/>
                          <a:sym typeface="Calibri"/>
                        </a:rPr>
                        <a:t>IMPORTANT: IGNORANCE OF THE LAW IS NO EXCUSE TO BREAK THE LAW, THE RESPONSIBILITY LIES ON EVERYONE TO KNOW THE LAW.</a:t>
                      </a:r>
                      <a:endParaRPr sz="1600">
                        <a:solidFill>
                          <a:srgbClr val="C00000"/>
                        </a:solidFill>
                        <a:latin typeface="Calibri"/>
                        <a:ea typeface="Calibri"/>
                        <a:cs typeface="Calibri"/>
                        <a:sym typeface="Calibri"/>
                      </a:endParaRPr>
                    </a:p>
                  </a:txBody>
                  <a:tcPr marT="45725" marB="45725" marR="91450" marL="91450"/>
                </a:tc>
                <a:tc hMerge="1"/>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9"/>
          <p:cNvSpPr/>
          <p:nvPr/>
        </p:nvSpPr>
        <p:spPr>
          <a:xfrm>
            <a:off x="457200" y="914400"/>
            <a:ext cx="8254798" cy="3139321"/>
          </a:xfrm>
          <a:prstGeom prst="rect">
            <a:avLst/>
          </a:prstGeom>
          <a:noFill/>
          <a:ln>
            <a:noFill/>
          </a:ln>
        </p:spPr>
        <p:txBody>
          <a:bodyPr anchorCtr="0" anchor="t" bIns="45700" lIns="91425" spcFirstLastPara="1" rIns="91425" wrap="square" tIns="45700">
            <a:spAutoFit/>
          </a:bodyPr>
          <a:lstStyle/>
          <a:p>
            <a:pPr indent="0" lvl="0" marL="12700" marR="0" rtl="0" algn="l">
              <a:lnSpc>
                <a:spcPct val="100000"/>
              </a:lnSpc>
              <a:spcBef>
                <a:spcPts val="0"/>
              </a:spcBef>
              <a:spcAft>
                <a:spcPts val="0"/>
              </a:spcAft>
              <a:buNone/>
            </a:pPr>
            <a:r>
              <a:rPr b="1" lang="en-US" sz="1800">
                <a:solidFill>
                  <a:schemeClr val="dk1"/>
                </a:solidFill>
                <a:latin typeface="Calibri"/>
                <a:ea typeface="Calibri"/>
                <a:cs typeface="Calibri"/>
                <a:sym typeface="Calibri"/>
              </a:rPr>
              <a:t>Trinity International College </a:t>
            </a:r>
            <a:r>
              <a:rPr lang="en-US" sz="1800">
                <a:solidFill>
                  <a:schemeClr val="dk1"/>
                </a:solidFill>
                <a:latin typeface="Calibri"/>
                <a:ea typeface="Calibri"/>
                <a:cs typeface="Calibri"/>
                <a:sym typeface="Calibri"/>
              </a:rPr>
              <a:t>provides medical insurance coverage for hospitalisation and related medical treatment (while in hospital) for all its full-time students for the entire course duration.</a:t>
            </a:r>
            <a:endParaRPr sz="1800">
              <a:solidFill>
                <a:schemeClr val="dk1"/>
              </a:solidFill>
              <a:latin typeface="Calibri"/>
              <a:ea typeface="Calibri"/>
              <a:cs typeface="Calibri"/>
              <a:sym typeface="Calibri"/>
            </a:endParaRPr>
          </a:p>
          <a:p>
            <a:pPr indent="0" lvl="0" marL="12700" marR="0" rtl="0" algn="l">
              <a:lnSpc>
                <a:spcPct val="100000"/>
              </a:lnSpc>
              <a:spcBef>
                <a:spcPts val="0"/>
              </a:spcBef>
              <a:spcAft>
                <a:spcPts val="0"/>
              </a:spcAft>
              <a:buNone/>
            </a:pPr>
            <a:r>
              <a:rPr lang="en-US" sz="1800">
                <a:solidFill>
                  <a:schemeClr val="dk1"/>
                </a:solidFill>
                <a:latin typeface="Calibri"/>
                <a:ea typeface="Calibri"/>
                <a:cs typeface="Calibri"/>
                <a:sym typeface="Calibri"/>
              </a:rPr>
              <a:t>Exemptions may be made  for Singaporeans and/or Permanent Residents if they are already covered by their own medical insurance plan.</a:t>
            </a:r>
            <a:endParaRPr sz="1800">
              <a:solidFill>
                <a:schemeClr val="dk1"/>
              </a:solidFill>
              <a:latin typeface="Calibri"/>
              <a:ea typeface="Calibri"/>
              <a:cs typeface="Calibri"/>
              <a:sym typeface="Calibri"/>
            </a:endParaRPr>
          </a:p>
          <a:p>
            <a:pPr indent="0" lvl="0" marL="12700" marR="0" rtl="0" algn="l">
              <a:lnSpc>
                <a:spcPct val="100000"/>
              </a:lnSpc>
              <a:spcBef>
                <a:spcPts val="0"/>
              </a:spcBef>
              <a:spcAft>
                <a:spcPts val="0"/>
              </a:spcAft>
              <a:buNone/>
            </a:pPr>
            <a:r>
              <a:rPr lang="en-US" sz="1800">
                <a:solidFill>
                  <a:schemeClr val="dk1"/>
                </a:solidFill>
                <a:latin typeface="Calibri"/>
                <a:ea typeface="Calibri"/>
                <a:cs typeface="Calibri"/>
                <a:sym typeface="Calibri"/>
              </a:rPr>
              <a:t>*The claim is subject to the approval of the Insurance company.</a:t>
            </a:r>
            <a:endParaRPr sz="1800">
              <a:solidFill>
                <a:schemeClr val="dk1"/>
              </a:solidFill>
              <a:latin typeface="Calibri"/>
              <a:ea typeface="Calibri"/>
              <a:cs typeface="Calibri"/>
              <a:sym typeface="Calibri"/>
            </a:endParaRPr>
          </a:p>
          <a:p>
            <a:pPr indent="0" lvl="0" marL="12700" marR="0" rtl="0" algn="l">
              <a:lnSpc>
                <a:spcPct val="100000"/>
              </a:lnSpc>
              <a:spcBef>
                <a:spcPts val="0"/>
              </a:spcBef>
              <a:spcAft>
                <a:spcPts val="0"/>
              </a:spcAft>
              <a:buNone/>
            </a:pPr>
            <a:r>
              <a:rPr lang="en-US" sz="1800">
                <a:solidFill>
                  <a:schemeClr val="dk1"/>
                </a:solidFill>
                <a:latin typeface="Calibri"/>
                <a:ea typeface="Calibri"/>
                <a:cs typeface="Calibri"/>
                <a:sym typeface="Calibri"/>
              </a:rPr>
              <a:t>*Claims may not be 100% claimable.</a:t>
            </a:r>
            <a:br>
              <a:rPr lang="en-US" sz="1800">
                <a:solidFill>
                  <a:schemeClr val="dk1"/>
                </a:solidFill>
                <a:latin typeface="Calibri"/>
                <a:ea typeface="Calibri"/>
                <a:cs typeface="Calibri"/>
                <a:sym typeface="Calibri"/>
              </a:rPr>
            </a:b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The College uses the </a:t>
            </a:r>
            <a:r>
              <a:rPr i="1" lang="en-US" sz="1800">
                <a:solidFill>
                  <a:schemeClr val="dk1"/>
                </a:solidFill>
                <a:latin typeface="Calibri"/>
                <a:ea typeface="Calibri"/>
                <a:cs typeface="Calibri"/>
                <a:sym typeface="Calibri"/>
              </a:rPr>
              <a:t>Liberty Insurance Singapore</a:t>
            </a:r>
            <a:r>
              <a:rPr lang="en-US" sz="1800">
                <a:solidFill>
                  <a:schemeClr val="dk1"/>
                </a:solidFill>
                <a:latin typeface="Calibri"/>
                <a:ea typeface="Calibri"/>
                <a:cs typeface="Calibri"/>
                <a:sym typeface="Calibri"/>
              </a:rPr>
              <a:t>.  You  may ask for a copy of this Certificate from the school’s administration officer, or visit our website to view the certificate.</a:t>
            </a:r>
            <a:endParaRPr sz="1800">
              <a:solidFill>
                <a:schemeClr val="dk1"/>
              </a:solidFill>
              <a:latin typeface="Calibri"/>
              <a:ea typeface="Calibri"/>
              <a:cs typeface="Calibri"/>
              <a:sym typeface="Calibri"/>
            </a:endParaRPr>
          </a:p>
        </p:txBody>
      </p:sp>
      <p:sp>
        <p:nvSpPr>
          <p:cNvPr id="244" name="Google Shape;244;p29"/>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0" rtl="0" algn="l">
              <a:spcBef>
                <a:spcPts val="0"/>
              </a:spcBef>
              <a:spcAft>
                <a:spcPts val="0"/>
              </a:spcAft>
              <a:buNone/>
            </a:pPr>
            <a:r>
              <a:rPr lang="en-US">
                <a:latin typeface="Calibri"/>
                <a:ea typeface="Calibri"/>
                <a:cs typeface="Calibri"/>
                <a:sym typeface="Calibri"/>
              </a:rPr>
              <a:t>  Medical Insurance</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3"/>
          <p:cNvSpPr txBox="1"/>
          <p:nvPr/>
        </p:nvSpPr>
        <p:spPr>
          <a:xfrm>
            <a:off x="381001" y="1610653"/>
            <a:ext cx="8280000" cy="1429237"/>
          </a:xfrm>
          <a:prstGeom prst="rect">
            <a:avLst/>
          </a:prstGeom>
          <a:noFill/>
          <a:ln>
            <a:noFill/>
          </a:ln>
        </p:spPr>
        <p:txBody>
          <a:bodyPr anchorCtr="0" anchor="t" bIns="0" lIns="0" spcFirstLastPara="1" rIns="0" wrap="square" tIns="13325">
            <a:spAutoFit/>
          </a:bodyPr>
          <a:lstStyle/>
          <a:p>
            <a:pPr indent="0" lvl="0" marL="12700" marR="5080" rtl="0" algn="ctr">
              <a:lnSpc>
                <a:spcPct val="100000"/>
              </a:lnSpc>
              <a:spcBef>
                <a:spcPts val="0"/>
              </a:spcBef>
              <a:spcAft>
                <a:spcPts val="0"/>
              </a:spcAft>
              <a:buNone/>
            </a:pPr>
            <a:r>
              <a:rPr b="1" lang="en-US" sz="4400">
                <a:solidFill>
                  <a:srgbClr val="D29F0F"/>
                </a:solidFill>
                <a:latin typeface="Calibri"/>
                <a:ea typeface="Calibri"/>
                <a:cs typeface="Calibri"/>
                <a:sym typeface="Calibri"/>
              </a:rPr>
              <a:t>Vision</a:t>
            </a:r>
            <a:endParaRPr b="1" sz="4400">
              <a:solidFill>
                <a:srgbClr val="D29F0F"/>
              </a:solidFill>
              <a:latin typeface="Calibri"/>
              <a:ea typeface="Calibri"/>
              <a:cs typeface="Calibri"/>
              <a:sym typeface="Calibri"/>
            </a:endParaRPr>
          </a:p>
          <a:p>
            <a:pPr indent="0" lvl="0" marL="0" marR="0" rtl="0" algn="ctr">
              <a:spcBef>
                <a:spcPts val="0"/>
              </a:spcBef>
              <a:spcAft>
                <a:spcPts val="0"/>
              </a:spcAft>
              <a:buNone/>
            </a:pPr>
            <a:r>
              <a:rPr lang="en-US" sz="2400">
                <a:solidFill>
                  <a:srgbClr val="313131"/>
                </a:solidFill>
                <a:latin typeface="Calibri"/>
                <a:ea typeface="Calibri"/>
                <a:cs typeface="Calibri"/>
                <a:sym typeface="Calibri"/>
              </a:rPr>
              <a:t>Premier Institution</a:t>
            </a:r>
            <a:endParaRPr sz="2400">
              <a:solidFill>
                <a:srgbClr val="313131"/>
              </a:solidFill>
              <a:latin typeface="Calibri"/>
              <a:ea typeface="Calibri"/>
              <a:cs typeface="Calibri"/>
              <a:sym typeface="Calibri"/>
            </a:endParaRPr>
          </a:p>
          <a:p>
            <a:pPr indent="0" lvl="0" marL="0" marR="0" rtl="0" algn="ctr">
              <a:spcBef>
                <a:spcPts val="0"/>
              </a:spcBef>
              <a:spcAft>
                <a:spcPts val="0"/>
              </a:spcAft>
              <a:buNone/>
            </a:pPr>
            <a:r>
              <a:rPr lang="en-US" sz="2400">
                <a:solidFill>
                  <a:srgbClr val="313131"/>
                </a:solidFill>
                <a:latin typeface="Calibri"/>
                <a:ea typeface="Calibri"/>
                <a:cs typeface="Calibri"/>
                <a:sym typeface="Calibri"/>
              </a:rPr>
              <a:t>Leaders of Character</a:t>
            </a:r>
            <a:endParaRPr sz="2400">
              <a:solidFill>
                <a:schemeClr val="dk1"/>
              </a:solidFill>
              <a:latin typeface="Calibri"/>
              <a:ea typeface="Calibri"/>
              <a:cs typeface="Calibri"/>
              <a:sym typeface="Calibri"/>
            </a:endParaRPr>
          </a:p>
        </p:txBody>
      </p:sp>
      <p:sp>
        <p:nvSpPr>
          <p:cNvPr id="73" name="Google Shape;73;p3"/>
          <p:cNvSpPr/>
          <p:nvPr/>
        </p:nvSpPr>
        <p:spPr>
          <a:xfrm>
            <a:off x="381000" y="3276600"/>
            <a:ext cx="8280000" cy="1508105"/>
          </a:xfrm>
          <a:prstGeom prst="rect">
            <a:avLst/>
          </a:prstGeom>
          <a:noFill/>
          <a:ln>
            <a:noFill/>
          </a:ln>
        </p:spPr>
        <p:txBody>
          <a:bodyPr anchorCtr="0" anchor="t" bIns="45700" lIns="91425" spcFirstLastPara="1" rIns="91425" wrap="square" tIns="45700">
            <a:spAutoFit/>
          </a:bodyPr>
          <a:lstStyle/>
          <a:p>
            <a:pPr indent="0" lvl="0" marL="83185" marR="0" rtl="0" algn="ctr">
              <a:lnSpc>
                <a:spcPct val="100000"/>
              </a:lnSpc>
              <a:spcBef>
                <a:spcPts val="0"/>
              </a:spcBef>
              <a:spcAft>
                <a:spcPts val="0"/>
              </a:spcAft>
              <a:buNone/>
            </a:pPr>
            <a:r>
              <a:rPr b="1" lang="en-US" sz="4400">
                <a:solidFill>
                  <a:srgbClr val="D29F0F"/>
                </a:solidFill>
                <a:latin typeface="Calibri"/>
                <a:ea typeface="Calibri"/>
                <a:cs typeface="Calibri"/>
                <a:sym typeface="Calibri"/>
              </a:rPr>
              <a:t>Mission</a:t>
            </a:r>
            <a:endParaRPr b="1" sz="4400">
              <a:solidFill>
                <a:srgbClr val="D29F0F"/>
              </a:solidFill>
              <a:latin typeface="Calibri"/>
              <a:ea typeface="Calibri"/>
              <a:cs typeface="Calibri"/>
              <a:sym typeface="Calibri"/>
            </a:endParaRPr>
          </a:p>
          <a:p>
            <a:pPr indent="0" lvl="0" marL="0" marR="0" rtl="0" algn="ctr">
              <a:spcBef>
                <a:spcPts val="0"/>
              </a:spcBef>
              <a:spcAft>
                <a:spcPts val="0"/>
              </a:spcAft>
              <a:buNone/>
            </a:pPr>
            <a:r>
              <a:rPr lang="en-US" sz="2400">
                <a:solidFill>
                  <a:srgbClr val="313131"/>
                </a:solidFill>
                <a:latin typeface="Calibri"/>
                <a:ea typeface="Calibri"/>
                <a:cs typeface="Calibri"/>
                <a:sym typeface="Calibri"/>
              </a:rPr>
              <a:t>Nurture life-long learners to have an innovating and </a:t>
            </a:r>
            <a:br>
              <a:rPr lang="en-US" sz="2400">
                <a:solidFill>
                  <a:srgbClr val="313131"/>
                </a:solidFill>
                <a:latin typeface="Calibri"/>
                <a:ea typeface="Calibri"/>
                <a:cs typeface="Calibri"/>
                <a:sym typeface="Calibri"/>
              </a:rPr>
            </a:br>
            <a:r>
              <a:rPr lang="en-US" sz="2400">
                <a:solidFill>
                  <a:srgbClr val="313131"/>
                </a:solidFill>
                <a:latin typeface="Calibri"/>
                <a:ea typeface="Calibri"/>
                <a:cs typeface="Calibri"/>
                <a:sym typeface="Calibri"/>
              </a:rPr>
              <a:t>global outlook and empower them to be agents of change</a:t>
            </a:r>
            <a:endParaRPr sz="24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0"/>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0" rtl="0" algn="l">
              <a:spcBef>
                <a:spcPts val="0"/>
              </a:spcBef>
              <a:spcAft>
                <a:spcPts val="0"/>
              </a:spcAft>
              <a:buNone/>
            </a:pPr>
            <a:r>
              <a:rPr lang="en-US">
                <a:latin typeface="Calibri"/>
                <a:ea typeface="Calibri"/>
                <a:cs typeface="Calibri"/>
                <a:sym typeface="Calibri"/>
              </a:rPr>
              <a:t>  What is Fee Protection Scheme (FPS)?</a:t>
            </a:r>
            <a:endParaRPr>
              <a:latin typeface="Calibri"/>
              <a:ea typeface="Calibri"/>
              <a:cs typeface="Calibri"/>
              <a:sym typeface="Calibri"/>
            </a:endParaRPr>
          </a:p>
        </p:txBody>
      </p:sp>
      <p:sp>
        <p:nvSpPr>
          <p:cNvPr id="250" name="Google Shape;250;p30"/>
          <p:cNvSpPr txBox="1"/>
          <p:nvPr/>
        </p:nvSpPr>
        <p:spPr>
          <a:xfrm>
            <a:off x="436253" y="914400"/>
            <a:ext cx="8271493" cy="1978106"/>
          </a:xfrm>
          <a:prstGeom prst="rect">
            <a:avLst/>
          </a:prstGeom>
          <a:noFill/>
          <a:ln>
            <a:noFill/>
          </a:ln>
        </p:spPr>
        <p:txBody>
          <a:bodyPr anchorCtr="0" anchor="t" bIns="0" lIns="0" spcFirstLastPara="1" rIns="0" wrap="square" tIns="13325">
            <a:spAutoFit/>
          </a:bodyPr>
          <a:lstStyle/>
          <a:p>
            <a:pPr indent="-342900" lvl="0" marL="355600" marR="18034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EduTrust-certified PEIs (schools) are required to adopt the Fee Protection Scheme to provide proper protection to the course fees paid by their students. Course fees exclude the application fee and miscellaneous fees.</a:t>
            </a:r>
            <a:endParaRPr sz="1800">
              <a:solidFill>
                <a:schemeClr val="dk1"/>
              </a:solidFill>
              <a:latin typeface="Calibri"/>
              <a:ea typeface="Calibri"/>
              <a:cs typeface="Calibri"/>
              <a:sym typeface="Calibri"/>
            </a:endParaRPr>
          </a:p>
          <a:p>
            <a:pPr indent="-342900" lvl="0" marL="355600" marR="180340" rtl="0" algn="l">
              <a:lnSpc>
                <a:spcPct val="100000"/>
              </a:lnSpc>
              <a:spcBef>
                <a:spcPts val="105"/>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It serves to protect the fees students paid in the event the school is unable to continue operating due to insolvency, and/or regulatory closure.</a:t>
            </a:r>
            <a:endParaRPr sz="1800">
              <a:solidFill>
                <a:schemeClr val="dk1"/>
              </a:solidFill>
              <a:latin typeface="Calibri"/>
              <a:ea typeface="Calibri"/>
              <a:cs typeface="Calibri"/>
              <a:sym typeface="Calibri"/>
            </a:endParaRPr>
          </a:p>
          <a:p>
            <a:pPr indent="-342900" lvl="0" marL="355600" marR="180340" rtl="0" algn="l">
              <a:lnSpc>
                <a:spcPct val="100000"/>
              </a:lnSpc>
              <a:spcBef>
                <a:spcPts val="105"/>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It protects students if the school fails to pay penalties or has to return fees to the students arising from judgement made against it by the Singapore courts.</a:t>
            </a:r>
            <a:endParaRPr sz="1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1"/>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0" rtl="0" algn="l">
              <a:spcBef>
                <a:spcPts val="0"/>
              </a:spcBef>
              <a:spcAft>
                <a:spcPts val="0"/>
              </a:spcAft>
              <a:buNone/>
            </a:pPr>
            <a:r>
              <a:rPr lang="en-US">
                <a:latin typeface="Calibri"/>
                <a:ea typeface="Calibri"/>
                <a:cs typeface="Calibri"/>
                <a:sym typeface="Calibri"/>
              </a:rPr>
              <a:t>Advisory Form 12</a:t>
            </a:r>
            <a:endParaRPr>
              <a:latin typeface="Calibri"/>
              <a:ea typeface="Calibri"/>
              <a:cs typeface="Calibri"/>
              <a:sym typeface="Calibri"/>
            </a:endParaRPr>
          </a:p>
        </p:txBody>
      </p:sp>
      <p:graphicFrame>
        <p:nvGraphicFramePr>
          <p:cNvPr id="256" name="Google Shape;256;p31"/>
          <p:cNvGraphicFramePr/>
          <p:nvPr/>
        </p:nvGraphicFramePr>
        <p:xfrm>
          <a:off x="914400" y="713492"/>
          <a:ext cx="3657600" cy="5863154"/>
        </p:xfrm>
        <a:graphic>
          <a:graphicData uri="http://schemas.openxmlformats.org/presentationml/2006/ole">
            <mc:AlternateContent>
              <mc:Choice Requires="v">
                <p:oleObj r:id="rId4" imgH="5863154" imgW="3657600" progId="Word.Document.12" spid="_x0000_s1">
                  <p:embed/>
                </p:oleObj>
              </mc:Choice>
              <mc:Fallback>
                <p:oleObj r:id="rId5" imgH="5863154" imgW="3657600" progId="Word.Document.12">
                  <p:embed/>
                  <p:pic>
                    <p:nvPicPr>
                      <p:cNvPr id="256" name="Google Shape;256;p31"/>
                      <p:cNvPicPr preferRelativeResize="0"/>
                      <p:nvPr/>
                    </p:nvPicPr>
                    <p:blipFill rotWithShape="1">
                      <a:blip r:embed="rId6">
                        <a:alphaModFix/>
                      </a:blip>
                      <a:srcRect b="0" l="0" r="0" t="0"/>
                      <a:stretch/>
                    </p:blipFill>
                    <p:spPr>
                      <a:xfrm>
                        <a:off x="914400" y="713492"/>
                        <a:ext cx="3657600" cy="5863154"/>
                      </a:xfrm>
                      <a:prstGeom prst="rect">
                        <a:avLst/>
                      </a:prstGeom>
                      <a:noFill/>
                      <a:ln>
                        <a:noFill/>
                      </a:ln>
                    </p:spPr>
                  </p:pic>
                </p:oleObj>
              </mc:Fallback>
            </mc:AlternateContent>
          </a:graphicData>
        </a:graphic>
      </p:graphicFrame>
      <p:graphicFrame>
        <p:nvGraphicFramePr>
          <p:cNvPr id="257" name="Google Shape;257;p31"/>
          <p:cNvGraphicFramePr/>
          <p:nvPr/>
        </p:nvGraphicFramePr>
        <p:xfrm>
          <a:off x="4892329" y="744248"/>
          <a:ext cx="3657600" cy="5877620"/>
        </p:xfrm>
        <a:graphic>
          <a:graphicData uri="http://schemas.openxmlformats.org/presentationml/2006/ole">
            <mc:AlternateContent>
              <mc:Choice Requires="v">
                <p:oleObj r:id="rId7" imgH="5877620" imgW="3657600" progId="Word.Document.12" spid="_x0000_s2">
                  <p:embed/>
                </p:oleObj>
              </mc:Choice>
              <mc:Fallback>
                <p:oleObj r:id="rId8" imgH="5877620" imgW="3657600" progId="Word.Document.12">
                  <p:embed/>
                  <p:pic>
                    <p:nvPicPr>
                      <p:cNvPr id="257" name="Google Shape;257;p31"/>
                      <p:cNvPicPr preferRelativeResize="0"/>
                      <p:nvPr/>
                    </p:nvPicPr>
                    <p:blipFill rotWithShape="1">
                      <a:blip r:embed="rId9">
                        <a:alphaModFix/>
                      </a:blip>
                      <a:srcRect b="0" l="0" r="0" t="0"/>
                      <a:stretch/>
                    </p:blipFill>
                    <p:spPr>
                      <a:xfrm>
                        <a:off x="4892329" y="744248"/>
                        <a:ext cx="3657600" cy="5877620"/>
                      </a:xfrm>
                      <a:prstGeom prst="rect">
                        <a:avLst/>
                      </a:prstGeom>
                      <a:noFill/>
                      <a:ln>
                        <a:noFill/>
                      </a:ln>
                    </p:spPr>
                  </p:pic>
                </p:oleObj>
              </mc:Fallback>
            </mc:AlternateContent>
          </a:graphicData>
        </a:graphic>
      </p:graphicFrame>
      <p:sp>
        <p:nvSpPr>
          <p:cNvPr id="258" name="Google Shape;258;p31"/>
          <p:cNvSpPr/>
          <p:nvPr/>
        </p:nvSpPr>
        <p:spPr>
          <a:xfrm>
            <a:off x="7543800" y="6248400"/>
            <a:ext cx="1168198" cy="36933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2"/>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0" rtl="0" algn="l">
              <a:spcBef>
                <a:spcPts val="0"/>
              </a:spcBef>
              <a:spcAft>
                <a:spcPts val="0"/>
              </a:spcAft>
              <a:buNone/>
            </a:pPr>
            <a:r>
              <a:rPr lang="en-US">
                <a:latin typeface="Calibri"/>
                <a:ea typeface="Calibri"/>
                <a:cs typeface="Calibri"/>
                <a:sym typeface="Calibri"/>
              </a:rPr>
              <a:t>  Student Contract</a:t>
            </a:r>
            <a:endParaRPr>
              <a:latin typeface="Calibri"/>
              <a:ea typeface="Calibri"/>
              <a:cs typeface="Calibri"/>
              <a:sym typeface="Calibri"/>
            </a:endParaRPr>
          </a:p>
        </p:txBody>
      </p:sp>
      <p:sp>
        <p:nvSpPr>
          <p:cNvPr id="264" name="Google Shape;264;p32"/>
          <p:cNvSpPr txBox="1"/>
          <p:nvPr/>
        </p:nvSpPr>
        <p:spPr>
          <a:xfrm>
            <a:off x="457200" y="914400"/>
            <a:ext cx="8254798" cy="1754326"/>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The legal binding document between the Private Education Institute (PEI aka the school) and the student.</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It shows the Course, Start Date and End Date, qualification, course modules, course schedules, scheduled holidays, examination dates, course fees and refund table.</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This is signed both by the school and the student.</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The two parties should fulfil the obligation stipulated in the contract.</a:t>
            </a:r>
            <a:endParaRPr sz="18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3"/>
          <p:cNvSpPr txBox="1"/>
          <p:nvPr>
            <p:ph type="title"/>
          </p:nvPr>
        </p:nvSpPr>
        <p:spPr>
          <a:xfrm>
            <a:off x="609600" y="1143000"/>
            <a:ext cx="8254801" cy="3077766"/>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0" lang="en-US" sz="2000">
                <a:latin typeface="Calibri"/>
                <a:ea typeface="Calibri"/>
                <a:cs typeface="Calibri"/>
                <a:sym typeface="Calibri"/>
              </a:rPr>
              <a:t>Payments can be made to the College in cash, cheque, NETS, credit cards, PayNow, Alipay or transfers  bank. All course fees paid will be covered under FPS insurance within 7 days in  accordance with the Edutrust requirements set by the Committee for Private Education  (CPE).</a:t>
            </a:r>
            <a:br>
              <a:rPr b="0" lang="en-US" sz="2000">
                <a:latin typeface="Calibri"/>
                <a:ea typeface="Calibri"/>
                <a:cs typeface="Calibri"/>
                <a:sym typeface="Calibri"/>
              </a:rPr>
            </a:br>
            <a:br>
              <a:rPr b="0" lang="en-US" sz="2000">
                <a:latin typeface="Calibri"/>
                <a:ea typeface="Calibri"/>
                <a:cs typeface="Calibri"/>
                <a:sym typeface="Calibri"/>
              </a:rPr>
            </a:br>
            <a:r>
              <a:rPr b="0" lang="en-US" sz="2000">
                <a:latin typeface="Calibri"/>
                <a:ea typeface="Calibri"/>
                <a:cs typeface="Calibri"/>
                <a:sym typeface="Calibri"/>
              </a:rPr>
              <a:t>Trinity International College Bank Details</a:t>
            </a:r>
            <a:br>
              <a:rPr b="0" lang="en-US" sz="2000">
                <a:latin typeface="Calibri"/>
                <a:ea typeface="Calibri"/>
                <a:cs typeface="Calibri"/>
                <a:sym typeface="Calibri"/>
              </a:rPr>
            </a:br>
            <a:r>
              <a:rPr b="0" lang="en-US" sz="2000">
                <a:latin typeface="Calibri"/>
                <a:ea typeface="Calibri"/>
                <a:cs typeface="Calibri"/>
                <a:sym typeface="Calibri"/>
              </a:rPr>
              <a:t>Bank Name: DBS Bank</a:t>
            </a:r>
            <a:br>
              <a:rPr b="0" lang="en-US" sz="2000">
                <a:latin typeface="Calibri"/>
                <a:ea typeface="Calibri"/>
                <a:cs typeface="Calibri"/>
                <a:sym typeface="Calibri"/>
              </a:rPr>
            </a:br>
            <a:r>
              <a:rPr b="0" lang="en-US" sz="2000">
                <a:latin typeface="Calibri"/>
                <a:ea typeface="Calibri"/>
                <a:cs typeface="Calibri"/>
                <a:sym typeface="Calibri"/>
              </a:rPr>
              <a:t>Account Number: 054-902299-3</a:t>
            </a:r>
            <a:br>
              <a:rPr b="0" lang="en-US" sz="2000">
                <a:latin typeface="Calibri"/>
                <a:ea typeface="Calibri"/>
                <a:cs typeface="Calibri"/>
                <a:sym typeface="Calibri"/>
              </a:rPr>
            </a:br>
            <a:r>
              <a:rPr b="0" lang="en-US" sz="2000">
                <a:latin typeface="Calibri"/>
                <a:ea typeface="Calibri"/>
                <a:cs typeface="Calibri"/>
                <a:sym typeface="Calibri"/>
              </a:rPr>
              <a:t>Swift Address DBSSSGSG</a:t>
            </a:r>
            <a:br>
              <a:rPr lang="en-US" sz="2000">
                <a:latin typeface="Calibri"/>
                <a:ea typeface="Calibri"/>
                <a:cs typeface="Calibri"/>
                <a:sym typeface="Calibri"/>
              </a:rPr>
            </a:br>
            <a:endParaRPr sz="2000">
              <a:latin typeface="Calibri"/>
              <a:ea typeface="Calibri"/>
              <a:cs typeface="Calibri"/>
              <a:sym typeface="Calibri"/>
            </a:endParaRPr>
          </a:p>
        </p:txBody>
      </p:sp>
      <p:sp>
        <p:nvSpPr>
          <p:cNvPr id="270" name="Google Shape;270;p33"/>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0" rtl="0" algn="l">
              <a:spcBef>
                <a:spcPts val="0"/>
              </a:spcBef>
              <a:spcAft>
                <a:spcPts val="0"/>
              </a:spcAft>
              <a:buNone/>
            </a:pPr>
            <a:r>
              <a:rPr lang="en-US">
                <a:latin typeface="Calibri"/>
                <a:ea typeface="Calibri"/>
                <a:cs typeface="Calibri"/>
                <a:sym typeface="Calibri"/>
              </a:rPr>
              <a:t>Payment Method</a:t>
            </a:r>
            <a:endParaRPr>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4"/>
          <p:cNvSpPr txBox="1"/>
          <p:nvPr>
            <p:ph type="title"/>
          </p:nvPr>
        </p:nvSpPr>
        <p:spPr>
          <a:xfrm>
            <a:off x="431999" y="838200"/>
            <a:ext cx="8254801" cy="5262979"/>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0" lang="en-US" sz="1800">
                <a:latin typeface="Calibri"/>
                <a:ea typeface="Calibri"/>
                <a:cs typeface="Calibri"/>
                <a:sym typeface="Calibri"/>
              </a:rPr>
              <a:t>A student who requests for an internal course transfer within the College must have  their existing contract terminated. This includes students who changes the course or  period of study (from full-time to part-time or vice versa). A new student contract will  be signed based on the procedures for executing student contracts. The Refund  Policy shall apply unless as otherwise agreed between the College and the Student.</a:t>
            </a:r>
            <a:br>
              <a:rPr b="0" lang="en-US" sz="1800">
                <a:latin typeface="Calibri"/>
                <a:ea typeface="Calibri"/>
                <a:cs typeface="Calibri"/>
                <a:sym typeface="Calibri"/>
              </a:rPr>
            </a:br>
            <a:br>
              <a:rPr b="0" lang="en-US" sz="1800">
                <a:latin typeface="Calibri"/>
                <a:ea typeface="Calibri"/>
                <a:cs typeface="Calibri"/>
                <a:sym typeface="Calibri"/>
              </a:rPr>
            </a:br>
            <a:r>
              <a:rPr b="0" lang="en-US" sz="1800">
                <a:latin typeface="Calibri"/>
                <a:ea typeface="Calibri"/>
                <a:cs typeface="Calibri"/>
                <a:sym typeface="Calibri"/>
              </a:rPr>
              <a:t>All request must be made in writing. Verbal notice is not accepted.</a:t>
            </a:r>
            <a:br>
              <a:rPr b="0" lang="en-US" sz="1800">
                <a:latin typeface="Calibri"/>
                <a:ea typeface="Calibri"/>
                <a:cs typeface="Calibri"/>
                <a:sym typeface="Calibri"/>
              </a:rPr>
            </a:br>
            <a:br>
              <a:rPr b="0" lang="en-US" sz="1800">
                <a:latin typeface="Calibri"/>
                <a:ea typeface="Calibri"/>
                <a:cs typeface="Calibri"/>
                <a:sym typeface="Calibri"/>
              </a:rPr>
            </a:br>
            <a:r>
              <a:rPr b="0" lang="en-US" sz="1800">
                <a:latin typeface="Calibri"/>
                <a:ea typeface="Calibri"/>
                <a:cs typeface="Calibri"/>
                <a:sym typeface="Calibri"/>
              </a:rPr>
              <a:t>The student must also fulfil all the admissions criteria of the new course and will be</a:t>
            </a:r>
            <a:br>
              <a:rPr b="0" lang="en-US" sz="1800">
                <a:latin typeface="Calibri"/>
                <a:ea typeface="Calibri"/>
                <a:cs typeface="Calibri"/>
                <a:sym typeface="Calibri"/>
              </a:rPr>
            </a:br>
            <a:r>
              <a:rPr b="0" lang="en-US" sz="1800">
                <a:latin typeface="Calibri"/>
                <a:ea typeface="Calibri"/>
                <a:cs typeface="Calibri"/>
                <a:sym typeface="Calibri"/>
              </a:rPr>
              <a:t>subjected to the College’s student selection and admission procedures.</a:t>
            </a:r>
            <a:br>
              <a:rPr b="0" lang="en-US" sz="1800">
                <a:latin typeface="Calibri"/>
                <a:ea typeface="Calibri"/>
                <a:cs typeface="Calibri"/>
                <a:sym typeface="Calibri"/>
              </a:rPr>
            </a:br>
            <a:br>
              <a:rPr b="0" lang="en-US" sz="1800">
                <a:latin typeface="Calibri"/>
                <a:ea typeface="Calibri"/>
                <a:cs typeface="Calibri"/>
                <a:sym typeface="Calibri"/>
              </a:rPr>
            </a:br>
            <a:r>
              <a:rPr b="0" lang="en-US" sz="1800">
                <a:latin typeface="Calibri"/>
                <a:ea typeface="Calibri"/>
                <a:cs typeface="Calibri"/>
                <a:sym typeface="Calibri"/>
              </a:rPr>
              <a:t>A student who withdraws from the College to enroll with another school (i.e.  discontinues all its courses with the college) shall be deemed to have withdrawn from  the College and the refund policy and procedures shall apply.</a:t>
            </a:r>
            <a:br>
              <a:rPr b="0" lang="en-US" sz="1800">
                <a:latin typeface="Calibri"/>
                <a:ea typeface="Calibri"/>
                <a:cs typeface="Calibri"/>
                <a:sym typeface="Calibri"/>
              </a:rPr>
            </a:br>
            <a:br>
              <a:rPr b="0" lang="en-US" sz="1800">
                <a:latin typeface="Calibri"/>
                <a:ea typeface="Calibri"/>
                <a:cs typeface="Calibri"/>
                <a:sym typeface="Calibri"/>
              </a:rPr>
            </a:br>
            <a:r>
              <a:rPr b="0" lang="en-US" sz="1800">
                <a:latin typeface="Calibri"/>
                <a:ea typeface="Calibri"/>
                <a:cs typeface="Calibri"/>
                <a:sym typeface="Calibri"/>
              </a:rPr>
              <a:t>For students that are under 18 years of age, written consent from the parent / legal  guardian must be obtained.</a:t>
            </a:r>
            <a:br>
              <a:rPr b="0" lang="en-US" sz="1800">
                <a:latin typeface="Calibri"/>
                <a:ea typeface="Calibri"/>
                <a:cs typeface="Calibri"/>
                <a:sym typeface="Calibri"/>
              </a:rPr>
            </a:br>
            <a:br>
              <a:rPr lang="en-US" sz="1800">
                <a:latin typeface="Calibri"/>
                <a:ea typeface="Calibri"/>
                <a:cs typeface="Calibri"/>
                <a:sym typeface="Calibri"/>
              </a:rPr>
            </a:br>
            <a:endParaRPr sz="1800">
              <a:latin typeface="Calibri"/>
              <a:ea typeface="Calibri"/>
              <a:cs typeface="Calibri"/>
              <a:sym typeface="Calibri"/>
            </a:endParaRPr>
          </a:p>
        </p:txBody>
      </p:sp>
      <p:sp>
        <p:nvSpPr>
          <p:cNvPr id="276" name="Google Shape;276;p34"/>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0" rtl="0" algn="l">
              <a:spcBef>
                <a:spcPts val="0"/>
              </a:spcBef>
              <a:spcAft>
                <a:spcPts val="0"/>
              </a:spcAft>
              <a:buNone/>
            </a:pPr>
            <a:r>
              <a:rPr b="1" lang="en-US" sz="2400">
                <a:latin typeface="Calibri"/>
                <a:ea typeface="Calibri"/>
                <a:cs typeface="Calibri"/>
                <a:sym typeface="Calibri"/>
              </a:rPr>
              <a:t>Transfer &amp; Withdrawal Policy</a:t>
            </a:r>
            <a:endParaRPr>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5"/>
          <p:cNvSpPr txBox="1"/>
          <p:nvPr>
            <p:ph idx="1" type="body"/>
          </p:nvPr>
        </p:nvSpPr>
        <p:spPr>
          <a:xfrm>
            <a:off x="1142999" y="304800"/>
            <a:ext cx="7568999" cy="381000"/>
          </a:xfrm>
          <a:prstGeom prst="rect">
            <a:avLst/>
          </a:prstGeom>
          <a:solidFill>
            <a:srgbClr val="D29F0F"/>
          </a:solidFill>
          <a:ln>
            <a:noFill/>
          </a:ln>
        </p:spPr>
        <p:txBody>
          <a:bodyPr anchorCtr="0" anchor="t" bIns="0" lIns="0" spcFirstLastPara="1" rIns="0" wrap="square" tIns="0">
            <a:spAutoFit/>
          </a:bodyPr>
          <a:lstStyle/>
          <a:p>
            <a:pPr indent="0" lvl="0" marL="0" rtl="0" algn="l">
              <a:spcBef>
                <a:spcPts val="0"/>
              </a:spcBef>
              <a:spcAft>
                <a:spcPts val="0"/>
              </a:spcAft>
              <a:buNone/>
            </a:pPr>
            <a:r>
              <a:rPr b="1" lang="en-US" sz="2400">
                <a:latin typeface="Arial"/>
                <a:ea typeface="Arial"/>
                <a:cs typeface="Arial"/>
                <a:sym typeface="Arial"/>
              </a:rPr>
              <a:t>Transfer &amp; Withdrawal Policy</a:t>
            </a:r>
            <a:endParaRPr/>
          </a:p>
          <a:p>
            <a:pPr indent="0" lvl="0" marL="0" rtl="0" algn="l">
              <a:spcBef>
                <a:spcPts val="0"/>
              </a:spcBef>
              <a:spcAft>
                <a:spcPts val="0"/>
              </a:spcAft>
              <a:buNone/>
            </a:pPr>
            <a:r>
              <a:t/>
            </a:r>
            <a:endParaRPr/>
          </a:p>
        </p:txBody>
      </p:sp>
      <p:sp>
        <p:nvSpPr>
          <p:cNvPr id="282" name="Google Shape;282;p35"/>
          <p:cNvSpPr txBox="1"/>
          <p:nvPr/>
        </p:nvSpPr>
        <p:spPr>
          <a:xfrm>
            <a:off x="76200" y="944025"/>
            <a:ext cx="7835265" cy="4969950"/>
          </a:xfrm>
          <a:prstGeom prst="rect">
            <a:avLst/>
          </a:prstGeom>
          <a:noFill/>
          <a:ln>
            <a:noFill/>
          </a:ln>
        </p:spPr>
        <p:txBody>
          <a:bodyPr anchorCtr="0" anchor="t" bIns="0" lIns="0" spcFirstLastPara="1" rIns="0" wrap="square" tIns="12050">
            <a:spAutoFit/>
          </a:bodyPr>
          <a:lstStyle/>
          <a:p>
            <a:pPr indent="0" lvl="0" marL="469900" marR="5080" rtl="0" algn="l">
              <a:spcBef>
                <a:spcPts val="0"/>
              </a:spcBef>
              <a:spcAft>
                <a:spcPts val="0"/>
              </a:spcAft>
              <a:buNone/>
            </a:pPr>
            <a:r>
              <a:rPr b="1" i="0" lang="en-US" sz="1600" u="none" cap="none" strike="noStrike">
                <a:solidFill>
                  <a:schemeClr val="dk1"/>
                </a:solidFill>
                <a:latin typeface="Calibri"/>
                <a:ea typeface="Calibri"/>
                <a:cs typeface="Calibri"/>
                <a:sym typeface="Calibri"/>
              </a:rPr>
              <a:t>Conditions for Granting Transfer and Withdrawal:</a:t>
            </a:r>
            <a:br>
              <a:rPr lang="en-US" sz="1600">
                <a:solidFill>
                  <a:schemeClr val="dk1"/>
                </a:solidFill>
                <a:latin typeface="Calibri"/>
                <a:ea typeface="Calibri"/>
                <a:cs typeface="Calibri"/>
                <a:sym typeface="Calibri"/>
              </a:rPr>
            </a:br>
            <a:r>
              <a:rPr b="0" i="0" lang="en-US" sz="1600" u="none" cap="none" strike="noStrike">
                <a:solidFill>
                  <a:schemeClr val="dk1"/>
                </a:solidFill>
                <a:latin typeface="Calibri"/>
                <a:ea typeface="Calibri"/>
                <a:cs typeface="Calibri"/>
                <a:sym typeface="Calibri"/>
              </a:rPr>
              <a:t>All outstanding fees must be settled prior to request for withdrawal and/or transfer</a:t>
            </a:r>
            <a:endParaRPr b="0" i="0" sz="1600" u="none" cap="none" strike="noStrike">
              <a:solidFill>
                <a:schemeClr val="dk1"/>
              </a:solidFill>
              <a:latin typeface="Calibri"/>
              <a:ea typeface="Calibri"/>
              <a:cs typeface="Calibri"/>
              <a:sym typeface="Calibri"/>
            </a:endParaRPr>
          </a:p>
          <a:p>
            <a:pPr indent="0" lvl="0" marL="469900" marR="5080" rtl="0" algn="l">
              <a:lnSpc>
                <a:spcPct val="100000"/>
              </a:lnSpc>
              <a:spcBef>
                <a:spcPts val="0"/>
              </a:spcBef>
              <a:spcAft>
                <a:spcPts val="0"/>
              </a:spcAft>
              <a:buClr>
                <a:schemeClr val="dk1"/>
              </a:buClr>
              <a:buSzPts val="1600"/>
              <a:buFont typeface="Libre Franklin"/>
              <a:buNone/>
            </a:pPr>
            <a:r>
              <a:t/>
            </a:r>
            <a:endParaRPr b="0" i="0" sz="1600" u="none" cap="none" strike="noStrike">
              <a:solidFill>
                <a:schemeClr val="dk1"/>
              </a:solidFill>
              <a:latin typeface="Calibri"/>
              <a:ea typeface="Calibri"/>
              <a:cs typeface="Calibri"/>
              <a:sym typeface="Calibri"/>
            </a:endParaRPr>
          </a:p>
          <a:p>
            <a:pPr indent="0" lvl="0" marL="469900" marR="5080" rtl="0" algn="l">
              <a:lnSpc>
                <a:spcPct val="100000"/>
              </a:lnSpc>
              <a:spcBef>
                <a:spcPts val="0"/>
              </a:spcBef>
              <a:spcAft>
                <a:spcPts val="0"/>
              </a:spcAft>
              <a:buClr>
                <a:schemeClr val="dk1"/>
              </a:buClr>
              <a:buSzPts val="1600"/>
              <a:buFont typeface="Calibri"/>
              <a:buNone/>
            </a:pPr>
            <a:r>
              <a:rPr b="0" i="0" lang="en-US" sz="1600" u="none" cap="none" strike="noStrike">
                <a:solidFill>
                  <a:schemeClr val="dk1"/>
                </a:solidFill>
                <a:latin typeface="Calibri"/>
                <a:ea typeface="Calibri"/>
                <a:cs typeface="Calibri"/>
                <a:sym typeface="Calibri"/>
              </a:rPr>
              <a:t>Student to fill in Student Request Form, including  submission of any supporting documents and adhering to the process as stated in  the Course Transfer and Withdrawal Procedures.</a:t>
            </a:r>
            <a:endParaRPr b="0" i="0" sz="1600" u="none" cap="none" strike="noStrike">
              <a:solidFill>
                <a:schemeClr val="dk1"/>
              </a:solidFill>
              <a:latin typeface="Calibri"/>
              <a:ea typeface="Calibri"/>
              <a:cs typeface="Calibri"/>
              <a:sym typeface="Calibri"/>
            </a:endParaRPr>
          </a:p>
          <a:p>
            <a:pPr indent="0" lvl="0" marL="469900" marR="5080" rtl="0" algn="l">
              <a:lnSpc>
                <a:spcPct val="100000"/>
              </a:lnSpc>
              <a:spcBef>
                <a:spcPts val="0"/>
              </a:spcBef>
              <a:spcAft>
                <a:spcPts val="0"/>
              </a:spcAft>
              <a:buClr>
                <a:schemeClr val="dk1"/>
              </a:buClr>
              <a:buSzPts val="1600"/>
              <a:buFont typeface="Libre Franklin"/>
              <a:buNone/>
            </a:pPr>
            <a:r>
              <a:t/>
            </a:r>
            <a:endParaRPr b="0" i="0" sz="1600" u="none" cap="none" strike="noStrike">
              <a:solidFill>
                <a:schemeClr val="dk1"/>
              </a:solidFill>
              <a:latin typeface="Calibri"/>
              <a:ea typeface="Calibri"/>
              <a:cs typeface="Calibri"/>
              <a:sym typeface="Calibri"/>
            </a:endParaRPr>
          </a:p>
          <a:p>
            <a:pPr indent="0" lvl="1" marL="469900" marR="0" rtl="0" algn="l">
              <a:spcBef>
                <a:spcPts val="95"/>
              </a:spcBef>
              <a:spcAft>
                <a:spcPts val="0"/>
              </a:spcAft>
              <a:buNone/>
            </a:pPr>
            <a:r>
              <a:rPr b="1" i="0" lang="en-US" sz="1600" u="none" cap="none" strike="noStrike">
                <a:solidFill>
                  <a:srgbClr val="000000"/>
                </a:solidFill>
                <a:latin typeface="Calibri"/>
                <a:ea typeface="Calibri"/>
                <a:cs typeface="Calibri"/>
                <a:sym typeface="Calibri"/>
              </a:rPr>
              <a:t>Student’s Pass Status</a:t>
            </a:r>
            <a:endParaRPr b="1" i="0" sz="1600" u="none" cap="none" strike="noStrike">
              <a:solidFill>
                <a:srgbClr val="000000"/>
              </a:solidFill>
              <a:latin typeface="Calibri"/>
              <a:ea typeface="Calibri"/>
              <a:cs typeface="Calibri"/>
              <a:sym typeface="Calibri"/>
            </a:endParaRPr>
          </a:p>
          <a:p>
            <a:pPr indent="0" lvl="0" marL="12700" marR="0" rtl="0" algn="l">
              <a:lnSpc>
                <a:spcPct val="100000"/>
              </a:lnSpc>
              <a:spcBef>
                <a:spcPts val="95"/>
              </a:spcBef>
              <a:spcAft>
                <a:spcPts val="0"/>
              </a:spcAft>
              <a:buClr>
                <a:schemeClr val="dk1"/>
              </a:buClr>
              <a:buSzPts val="1600"/>
              <a:buFont typeface="Libre Franklin"/>
              <a:buNone/>
            </a:pPr>
            <a:r>
              <a:t/>
            </a:r>
            <a:endParaRPr b="0" i="0" sz="1600" u="none" cap="none" strike="noStrike">
              <a:solidFill>
                <a:srgbClr val="000000"/>
              </a:solidFill>
              <a:latin typeface="Calibri"/>
              <a:ea typeface="Calibri"/>
              <a:cs typeface="Calibri"/>
              <a:sym typeface="Calibri"/>
            </a:endParaRPr>
          </a:p>
          <a:p>
            <a:pPr indent="0" lvl="1" marL="469900" marR="0" rtl="0" algn="l">
              <a:spcBef>
                <a:spcPts val="5"/>
              </a:spcBef>
              <a:spcAft>
                <a:spcPts val="0"/>
              </a:spcAft>
              <a:buNone/>
            </a:pPr>
            <a:r>
              <a:rPr b="0" i="1" lang="en-US" sz="1600" u="sng" cap="none" strike="noStrike">
                <a:solidFill>
                  <a:srgbClr val="000000"/>
                </a:solidFill>
                <a:latin typeface="Calibri"/>
                <a:ea typeface="Calibri"/>
                <a:cs typeface="Calibri"/>
                <a:sym typeface="Calibri"/>
              </a:rPr>
              <a:t>For Course Transfers</a:t>
            </a:r>
            <a:endParaRPr b="0" i="1" sz="1600" u="sng" cap="none" strike="noStrike">
              <a:solidFill>
                <a:srgbClr val="000000"/>
              </a:solidFill>
              <a:latin typeface="Calibri"/>
              <a:ea typeface="Calibri"/>
              <a:cs typeface="Calibri"/>
              <a:sym typeface="Calibri"/>
            </a:endParaRPr>
          </a:p>
          <a:p>
            <a:pPr indent="0" lvl="1" marL="469900" marR="0" rtl="0" algn="l">
              <a:spcBef>
                <a:spcPts val="5"/>
              </a:spcBef>
              <a:spcAft>
                <a:spcPts val="0"/>
              </a:spcAft>
              <a:buNone/>
            </a:pPr>
            <a:r>
              <a:rPr b="0" i="0" lang="en-US" sz="1600" u="none" cap="none" strike="noStrike">
                <a:solidFill>
                  <a:srgbClr val="000000"/>
                </a:solidFill>
                <a:latin typeface="Calibri"/>
                <a:ea typeface="Calibri"/>
                <a:cs typeface="Calibri"/>
                <a:sym typeface="Calibri"/>
              </a:rPr>
              <a:t>For Student’s Pass holder, course transfer is subject to ICA’s approval of 	the new  Student’s Pass.</a:t>
            </a:r>
            <a:endParaRPr b="0" i="0" sz="1600" u="none" cap="none" strike="noStrike">
              <a:solidFill>
                <a:srgbClr val="000000"/>
              </a:solidFill>
              <a:latin typeface="Calibri"/>
              <a:ea typeface="Calibri"/>
              <a:cs typeface="Calibri"/>
              <a:sym typeface="Calibri"/>
            </a:endParaRPr>
          </a:p>
          <a:p>
            <a:pPr indent="0" lvl="1" marL="469900" marR="0" rtl="0" algn="l">
              <a:spcBef>
                <a:spcPts val="5"/>
              </a:spcBef>
              <a:spcAft>
                <a:spcPts val="0"/>
              </a:spcAft>
              <a:buNone/>
            </a:pPr>
            <a:r>
              <a:t/>
            </a:r>
            <a:endParaRPr b="0" i="0" sz="1600" u="none" cap="none" strike="noStrike">
              <a:solidFill>
                <a:srgbClr val="000000"/>
              </a:solidFill>
              <a:latin typeface="Calibri"/>
              <a:ea typeface="Calibri"/>
              <a:cs typeface="Calibri"/>
              <a:sym typeface="Calibri"/>
            </a:endParaRPr>
          </a:p>
          <a:p>
            <a:pPr indent="0" lvl="1" marL="469900" marR="0" rtl="0" algn="l">
              <a:spcBef>
                <a:spcPts val="5"/>
              </a:spcBef>
              <a:spcAft>
                <a:spcPts val="0"/>
              </a:spcAft>
              <a:buNone/>
            </a:pPr>
            <a:r>
              <a:rPr b="0" i="0" lang="en-US" sz="1600" u="none" cap="none" strike="noStrike">
                <a:solidFill>
                  <a:srgbClr val="000000"/>
                </a:solidFill>
                <a:latin typeface="Calibri"/>
                <a:ea typeface="Calibri"/>
                <a:cs typeface="Calibri"/>
                <a:sym typeface="Calibri"/>
              </a:rPr>
              <a:t>In the event that an application pertaining to transfer is rejected by ICA, the student pass is to be cancelled within 7 days.</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20"/>
              </a:spcBef>
              <a:spcAft>
                <a:spcPts val="0"/>
              </a:spcAft>
              <a:buClr>
                <a:schemeClr val="dk1"/>
              </a:buClr>
              <a:buSzPts val="1650"/>
              <a:buFont typeface="Libre Franklin"/>
              <a:buNone/>
            </a:pPr>
            <a:r>
              <a:t/>
            </a:r>
            <a:endParaRPr b="0" i="0" sz="1650" u="none" cap="none" strike="noStrike">
              <a:solidFill>
                <a:srgbClr val="000000"/>
              </a:solidFill>
              <a:latin typeface="Calibri"/>
              <a:ea typeface="Calibri"/>
              <a:cs typeface="Calibri"/>
              <a:sym typeface="Calibri"/>
            </a:endParaRPr>
          </a:p>
          <a:p>
            <a:pPr indent="0" lvl="1" marL="469900" marR="0" rtl="0" algn="l">
              <a:spcBef>
                <a:spcPts val="0"/>
              </a:spcBef>
              <a:spcAft>
                <a:spcPts val="0"/>
              </a:spcAft>
              <a:buNone/>
            </a:pPr>
            <a:r>
              <a:rPr b="0" i="1" lang="en-US" sz="1600" u="sng" cap="none" strike="noStrike">
                <a:solidFill>
                  <a:srgbClr val="000000"/>
                </a:solidFill>
                <a:latin typeface="Calibri"/>
                <a:ea typeface="Calibri"/>
                <a:cs typeface="Calibri"/>
                <a:sym typeface="Calibri"/>
              </a:rPr>
              <a:t>For Course Withdrawals</a:t>
            </a:r>
            <a:endParaRPr b="0" i="1" sz="1600" u="sng" cap="none" strike="noStrike">
              <a:solidFill>
                <a:srgbClr val="000000"/>
              </a:solidFill>
              <a:latin typeface="Calibri"/>
              <a:ea typeface="Calibri"/>
              <a:cs typeface="Calibri"/>
              <a:sym typeface="Calibri"/>
            </a:endParaRPr>
          </a:p>
          <a:p>
            <a:pPr indent="0" lvl="0" marL="469900" marR="71755"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Student’s Pass holder is required to submit his/her passport and Student’s Pass to the College for cancelation of Student’s Pass with ICA.</a:t>
            </a:r>
            <a:endParaRPr b="0" i="0" sz="1600" u="none" cap="none" strike="noStrike">
              <a:solidFill>
                <a:srgbClr val="000000"/>
              </a:solidFill>
              <a:latin typeface="Calibri"/>
              <a:ea typeface="Calibri"/>
              <a:cs typeface="Calibri"/>
              <a:sym typeface="Calibri"/>
            </a:endParaRPr>
          </a:p>
          <a:p>
            <a:pPr indent="0" lvl="0" marL="469900" marR="5080" rtl="0" algn="l">
              <a:lnSpc>
                <a:spcPct val="100000"/>
              </a:lnSpc>
              <a:spcBef>
                <a:spcPts val="0"/>
              </a:spcBef>
              <a:spcAft>
                <a:spcPts val="0"/>
              </a:spcAft>
              <a:buClr>
                <a:schemeClr val="dk1"/>
              </a:buClr>
              <a:buSzPts val="1600"/>
              <a:buFont typeface="Libre Franklin"/>
              <a:buNone/>
            </a:pPr>
            <a:r>
              <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6"/>
          <p:cNvSpPr txBox="1"/>
          <p:nvPr>
            <p:ph type="ctrTitle"/>
          </p:nvPr>
        </p:nvSpPr>
        <p:spPr>
          <a:xfrm>
            <a:off x="193675" y="990600"/>
            <a:ext cx="8646795" cy="523176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br>
              <a:rPr b="0" lang="en-US" sz="2000">
                <a:latin typeface="Calibri"/>
                <a:ea typeface="Calibri"/>
                <a:cs typeface="Calibri"/>
                <a:sym typeface="Calibri"/>
              </a:rPr>
            </a:br>
            <a:r>
              <a:rPr b="0" lang="en-US" sz="2000">
                <a:latin typeface="Calibri"/>
                <a:ea typeface="Calibri"/>
                <a:cs typeface="Calibri"/>
                <a:sym typeface="Calibri"/>
              </a:rPr>
              <a:t>1. In the event that a student would want to proceed with a Course Transfer, he/she is to fill up the Student Request Form and hand it to the Administration Officer for further processing. In addition, the student would also indicate in the Student Request Form in case of a refund.</a:t>
            </a:r>
            <a:br>
              <a:rPr b="0" lang="en-US" sz="2000">
                <a:latin typeface="Calibri"/>
                <a:ea typeface="Calibri"/>
                <a:cs typeface="Calibri"/>
                <a:sym typeface="Calibri"/>
              </a:rPr>
            </a:br>
            <a:r>
              <a:rPr b="0" lang="en-US" sz="2000">
                <a:latin typeface="Calibri"/>
                <a:ea typeface="Calibri"/>
                <a:cs typeface="Calibri"/>
                <a:sym typeface="Calibri"/>
              </a:rPr>
              <a:t>2. Any supporting documentations that are required to process the Student request must also be submitted along with the Student Request Form.</a:t>
            </a:r>
            <a:br>
              <a:rPr b="0" lang="en-US" sz="2000">
                <a:latin typeface="Calibri"/>
                <a:ea typeface="Calibri"/>
                <a:cs typeface="Calibri"/>
                <a:sym typeface="Calibri"/>
              </a:rPr>
            </a:br>
            <a:r>
              <a:rPr b="0" lang="en-US" sz="2000">
                <a:latin typeface="Calibri"/>
                <a:ea typeface="Calibri"/>
                <a:cs typeface="Calibri"/>
                <a:sym typeface="Calibri"/>
              </a:rPr>
              <a:t>3. Supporting documents for Course Transfers should minimally include any documents that show that the student meets the minimum entry requirements for the new course that he / she is applying to, if this document is different from the one used to enroll the student to his/her original course.</a:t>
            </a:r>
            <a:br>
              <a:rPr b="0" lang="en-US" sz="2000">
                <a:latin typeface="Calibri"/>
                <a:ea typeface="Calibri"/>
                <a:cs typeface="Calibri"/>
                <a:sym typeface="Calibri"/>
              </a:rPr>
            </a:br>
            <a:r>
              <a:rPr b="0" lang="en-US" sz="2000">
                <a:latin typeface="Calibri"/>
                <a:ea typeface="Calibri"/>
                <a:cs typeface="Calibri"/>
                <a:sym typeface="Calibri"/>
              </a:rPr>
              <a:t>4. Reasons for the Course Transfer should also be documented in the Student Request Form.</a:t>
            </a:r>
            <a:br>
              <a:rPr b="0" lang="en-US" sz="2000">
                <a:latin typeface="Calibri"/>
                <a:ea typeface="Calibri"/>
                <a:cs typeface="Calibri"/>
                <a:sym typeface="Calibri"/>
              </a:rPr>
            </a:br>
            <a:r>
              <a:rPr b="0" lang="en-US" sz="2000">
                <a:latin typeface="Calibri"/>
                <a:ea typeface="Calibri"/>
                <a:cs typeface="Calibri"/>
                <a:sym typeface="Calibri"/>
              </a:rPr>
              <a:t>5. Upon receipt of any Student Request Form (including supporting documents if any), Administration Officer is to meet up with the student.</a:t>
            </a:r>
            <a:br>
              <a:rPr b="0" lang="en-US" sz="2000">
                <a:latin typeface="Calibri"/>
                <a:ea typeface="Calibri"/>
                <a:cs typeface="Calibri"/>
                <a:sym typeface="Calibri"/>
              </a:rPr>
            </a:br>
            <a:r>
              <a:rPr b="0" lang="en-US" sz="2000">
                <a:latin typeface="Calibri"/>
                <a:ea typeface="Calibri"/>
                <a:cs typeface="Calibri"/>
                <a:sym typeface="Calibri"/>
              </a:rPr>
              <a:t>6. Upon approval, a Notification for Course Transfer Request will be given to the student.</a:t>
            </a:r>
            <a:endParaRPr b="0" sz="2000">
              <a:latin typeface="Calibri"/>
              <a:ea typeface="Calibri"/>
              <a:cs typeface="Calibri"/>
              <a:sym typeface="Calibri"/>
            </a:endParaRPr>
          </a:p>
        </p:txBody>
      </p:sp>
      <p:sp>
        <p:nvSpPr>
          <p:cNvPr id="288" name="Google Shape;288;p36"/>
          <p:cNvSpPr txBox="1"/>
          <p:nvPr>
            <p:ph idx="1" type="subTitle"/>
          </p:nvPr>
        </p:nvSpPr>
        <p:spPr>
          <a:xfrm>
            <a:off x="533400" y="381000"/>
            <a:ext cx="6400800" cy="307340"/>
          </a:xfrm>
          <a:prstGeom prst="rect">
            <a:avLst/>
          </a:prstGeom>
          <a:solidFill>
            <a:srgbClr val="D29F0F"/>
          </a:solidFill>
          <a:ln>
            <a:noFill/>
          </a:ln>
        </p:spPr>
        <p:txBody>
          <a:bodyPr anchorCtr="0" anchor="t" bIns="0" lIns="0" spcFirstLastPara="1" rIns="0" wrap="square" tIns="0">
            <a:spAutoFit/>
          </a:bodyPr>
          <a:lstStyle/>
          <a:p>
            <a:pPr indent="0" lvl="0" marL="0" rtl="0" algn="l">
              <a:spcBef>
                <a:spcPts val="0"/>
              </a:spcBef>
              <a:spcAft>
                <a:spcPts val="0"/>
              </a:spcAft>
              <a:buNone/>
            </a:pPr>
            <a:r>
              <a:rPr lang="en-US" sz="2000" u="none"/>
              <a:t>Transfer Procedure</a:t>
            </a:r>
            <a:endParaRPr sz="2000" u="none"/>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7"/>
          <p:cNvSpPr txBox="1"/>
          <p:nvPr>
            <p:ph type="ctrTitle"/>
          </p:nvPr>
        </p:nvSpPr>
        <p:spPr>
          <a:xfrm>
            <a:off x="304800" y="990600"/>
            <a:ext cx="8722995" cy="452437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0" lang="en-US" sz="2100">
                <a:latin typeface="Calibri"/>
                <a:ea typeface="Calibri"/>
                <a:cs typeface="Calibri"/>
                <a:sym typeface="Calibri"/>
              </a:rPr>
              <a:t>1. In the event that a student would want to proceed with a Course Withdrawal, he / she are to fill up the Student Request Form and hand it to the Administration Officer for further processing. In addition, the student would also fill in ‘Refund’ section in the Student Request Form in case of a refund.</a:t>
            </a:r>
            <a:br>
              <a:rPr b="0" lang="en-US" sz="2100">
                <a:latin typeface="Calibri"/>
                <a:ea typeface="Calibri"/>
                <a:cs typeface="Calibri"/>
                <a:sym typeface="Calibri"/>
              </a:rPr>
            </a:br>
            <a:r>
              <a:rPr b="0" lang="en-US" sz="2100">
                <a:latin typeface="Calibri"/>
                <a:ea typeface="Calibri"/>
                <a:cs typeface="Calibri"/>
                <a:sym typeface="Calibri"/>
              </a:rPr>
              <a:t>2. Any supporting documentations that are required to process the Course Withdrawal must also be submitted along with the Student Request Form.</a:t>
            </a:r>
            <a:br>
              <a:rPr b="0" lang="en-US" sz="2100">
                <a:latin typeface="Calibri"/>
                <a:ea typeface="Calibri"/>
                <a:cs typeface="Calibri"/>
                <a:sym typeface="Calibri"/>
              </a:rPr>
            </a:br>
            <a:r>
              <a:rPr b="0" lang="en-US" sz="2100">
                <a:latin typeface="Calibri"/>
                <a:ea typeface="Calibri"/>
                <a:cs typeface="Calibri"/>
                <a:sym typeface="Calibri"/>
              </a:rPr>
              <a:t>3. Reasons for the Course Withdrawal should also be documented in the Student Request Form.</a:t>
            </a:r>
            <a:br>
              <a:rPr b="0" lang="en-US" sz="2100">
                <a:latin typeface="Calibri"/>
                <a:ea typeface="Calibri"/>
                <a:cs typeface="Calibri"/>
                <a:sym typeface="Calibri"/>
              </a:rPr>
            </a:br>
            <a:r>
              <a:rPr b="0" lang="en-US" sz="2100">
                <a:latin typeface="Calibri"/>
                <a:ea typeface="Calibri"/>
                <a:cs typeface="Calibri"/>
                <a:sym typeface="Calibri"/>
              </a:rPr>
              <a:t>4. Upon receipt of any Student Request Form (including supporting documents if any), Administration Officer is to meet up with the student.</a:t>
            </a:r>
            <a:br>
              <a:rPr b="0" lang="en-US" sz="2100">
                <a:latin typeface="Calibri"/>
                <a:ea typeface="Calibri"/>
                <a:cs typeface="Calibri"/>
                <a:sym typeface="Calibri"/>
              </a:rPr>
            </a:br>
            <a:r>
              <a:rPr b="0" lang="en-US" sz="2100">
                <a:latin typeface="Calibri"/>
                <a:ea typeface="Calibri"/>
                <a:cs typeface="Calibri"/>
                <a:sym typeface="Calibri"/>
              </a:rPr>
              <a:t>5. An interview session with the Administration Officer will then be arranged toestablish the reasons for the application of a course withdrawal.</a:t>
            </a:r>
            <a:br>
              <a:rPr b="0" lang="en-US" sz="2100">
                <a:latin typeface="Calibri"/>
                <a:ea typeface="Calibri"/>
                <a:cs typeface="Calibri"/>
                <a:sym typeface="Calibri"/>
              </a:rPr>
            </a:br>
            <a:r>
              <a:rPr b="0" lang="en-US" sz="2100">
                <a:latin typeface="Calibri"/>
                <a:ea typeface="Calibri"/>
                <a:cs typeface="Calibri"/>
                <a:sym typeface="Calibri"/>
              </a:rPr>
              <a:t>6. Upon approval, a Withdrawal from Course of Study Letter will be given to the student</a:t>
            </a:r>
            <a:endParaRPr b="0" sz="2100">
              <a:latin typeface="Calibri"/>
              <a:ea typeface="Calibri"/>
              <a:cs typeface="Calibri"/>
              <a:sym typeface="Calibri"/>
            </a:endParaRPr>
          </a:p>
        </p:txBody>
      </p:sp>
      <p:sp>
        <p:nvSpPr>
          <p:cNvPr id="294" name="Google Shape;294;p37"/>
          <p:cNvSpPr txBox="1"/>
          <p:nvPr>
            <p:ph idx="1" type="subTitle"/>
          </p:nvPr>
        </p:nvSpPr>
        <p:spPr>
          <a:xfrm>
            <a:off x="304800" y="457200"/>
            <a:ext cx="6400800" cy="276860"/>
          </a:xfrm>
          <a:prstGeom prst="rect">
            <a:avLst/>
          </a:prstGeom>
          <a:solidFill>
            <a:srgbClr val="D29F0F"/>
          </a:solidFill>
          <a:ln>
            <a:noFill/>
          </a:ln>
        </p:spPr>
        <p:txBody>
          <a:bodyPr anchorCtr="0" anchor="t" bIns="0" lIns="0" spcFirstLastPara="1" rIns="0" wrap="square" tIns="0">
            <a:spAutoFit/>
          </a:bodyPr>
          <a:lstStyle/>
          <a:p>
            <a:pPr indent="0" lvl="0" marL="0" rtl="0" algn="l">
              <a:spcBef>
                <a:spcPts val="0"/>
              </a:spcBef>
              <a:spcAft>
                <a:spcPts val="0"/>
              </a:spcAft>
              <a:buNone/>
            </a:pPr>
            <a:r>
              <a:rPr lang="en-US" u="none"/>
              <a:t>Withdrawal Procedures</a:t>
            </a:r>
            <a:endParaRPr u="none"/>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8"/>
          <p:cNvSpPr txBox="1"/>
          <p:nvPr>
            <p:ph type="title"/>
          </p:nvPr>
        </p:nvSpPr>
        <p:spPr>
          <a:xfrm>
            <a:off x="228600" y="609600"/>
            <a:ext cx="8838565" cy="664781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1600">
                <a:latin typeface="Calibri"/>
                <a:ea typeface="Calibri"/>
                <a:cs typeface="Calibri"/>
                <a:sym typeface="Calibri"/>
              </a:rPr>
              <a:t>T</a:t>
            </a:r>
            <a:r>
              <a:rPr lang="en-US" sz="2000">
                <a:latin typeface="Calibri"/>
                <a:ea typeface="Calibri"/>
                <a:cs typeface="Calibri"/>
                <a:sym typeface="Calibri"/>
              </a:rPr>
              <a:t>he policy on deferment:</a:t>
            </a:r>
            <a:br>
              <a:rPr lang="en-US" sz="2000">
                <a:latin typeface="Calibri"/>
                <a:ea typeface="Calibri"/>
                <a:cs typeface="Calibri"/>
                <a:sym typeface="Calibri"/>
              </a:rPr>
            </a:br>
            <a:br>
              <a:rPr lang="en-US" sz="2000">
                <a:latin typeface="Calibri"/>
                <a:ea typeface="Calibri"/>
                <a:cs typeface="Calibri"/>
                <a:sym typeface="Calibri"/>
              </a:rPr>
            </a:br>
            <a:r>
              <a:rPr b="0" lang="en-US" sz="2000">
                <a:latin typeface="Calibri"/>
                <a:ea typeface="Calibri"/>
                <a:cs typeface="Calibri"/>
                <a:sym typeface="Calibri"/>
              </a:rPr>
              <a:t>Students who join the College from the period within the first two weeks of course commencement will be considered late enrolment.</a:t>
            </a:r>
            <a:br>
              <a:rPr b="0" lang="en-US" sz="2000">
                <a:latin typeface="Calibri"/>
                <a:ea typeface="Calibri"/>
                <a:cs typeface="Calibri"/>
                <a:sym typeface="Calibri"/>
              </a:rPr>
            </a:br>
            <a:r>
              <a:rPr b="0" lang="en-US" sz="2000">
                <a:latin typeface="Calibri"/>
                <a:ea typeface="Calibri"/>
                <a:cs typeface="Calibri"/>
                <a:sym typeface="Calibri"/>
              </a:rPr>
              <a:t>Students who join the College from the 3rd week onwards following the course commencement will be considered as deferred enrolment.</a:t>
            </a:r>
            <a:br>
              <a:rPr b="0" lang="en-US" sz="2000">
                <a:latin typeface="Calibri"/>
                <a:ea typeface="Calibri"/>
                <a:cs typeface="Calibri"/>
                <a:sym typeface="Calibri"/>
              </a:rPr>
            </a:br>
            <a:br>
              <a:rPr b="0" lang="en-US" sz="2000">
                <a:latin typeface="Calibri"/>
                <a:ea typeface="Calibri"/>
                <a:cs typeface="Calibri"/>
                <a:sym typeface="Calibri"/>
              </a:rPr>
            </a:br>
            <a:r>
              <a:rPr b="0" lang="en-US" sz="2000">
                <a:latin typeface="Calibri"/>
                <a:ea typeface="Calibri"/>
                <a:cs typeface="Calibri"/>
                <a:sym typeface="Calibri"/>
              </a:rPr>
              <a:t>Students who are considered as deferred enrolment will need to write a letter stating the reasons for deferment to the Principal/Management team for approval.</a:t>
            </a:r>
            <a:br>
              <a:rPr b="0" lang="en-US" sz="2000">
                <a:latin typeface="Calibri"/>
                <a:ea typeface="Calibri"/>
                <a:cs typeface="Calibri"/>
                <a:sym typeface="Calibri"/>
              </a:rPr>
            </a:br>
            <a:r>
              <a:rPr b="0" lang="en-US" sz="2000">
                <a:latin typeface="Calibri"/>
                <a:ea typeface="Calibri"/>
                <a:cs typeface="Calibri"/>
                <a:sym typeface="Calibri"/>
              </a:rPr>
              <a:t>Students will only be allowed to join the new course in the following month after approval from the Principal/Management team.</a:t>
            </a:r>
            <a:br>
              <a:rPr b="0" lang="en-US" sz="2000">
                <a:latin typeface="Calibri"/>
                <a:ea typeface="Calibri"/>
                <a:cs typeface="Calibri"/>
                <a:sym typeface="Calibri"/>
              </a:rPr>
            </a:br>
            <a:br>
              <a:rPr b="0" lang="en-US" sz="2000">
                <a:latin typeface="Calibri"/>
                <a:ea typeface="Calibri"/>
                <a:cs typeface="Calibri"/>
                <a:sym typeface="Calibri"/>
              </a:rPr>
            </a:br>
            <a:r>
              <a:rPr b="0" lang="en-US" sz="2000">
                <a:latin typeface="Calibri"/>
                <a:ea typeface="Calibri"/>
                <a:cs typeface="Calibri"/>
                <a:sym typeface="Calibri"/>
              </a:rPr>
              <a:t>As students are given a certain time limit to enter Singapore (usually 2 months after issuance of the In-Principle Approval (IPA) letter, in sync with the validity stated on the IPA letter), students are considered as deferred enrolment should they join the College between the 3rd week of the classes and the time limit.</a:t>
            </a:r>
            <a:br>
              <a:rPr b="0" lang="en-US" sz="2000">
                <a:latin typeface="Calibri"/>
                <a:ea typeface="Calibri"/>
                <a:cs typeface="Calibri"/>
                <a:sym typeface="Calibri"/>
              </a:rPr>
            </a:br>
            <a:r>
              <a:rPr b="0" lang="en-US" sz="2000">
                <a:latin typeface="Calibri"/>
                <a:ea typeface="Calibri"/>
                <a:cs typeface="Calibri"/>
                <a:sym typeface="Calibri"/>
              </a:rPr>
              <a:t>If there is no appearance of the students after the time limit of 2 months and there is no request of withdrawal from the students, they will be automatically deemed as withdrawn from the College. The Administration Executive will proceed to carry out the withdrawal procedures for the student.</a:t>
            </a:r>
            <a:br>
              <a:rPr b="0" lang="en-US" sz="2000">
                <a:latin typeface="Calibri"/>
                <a:ea typeface="Calibri"/>
                <a:cs typeface="Calibri"/>
                <a:sym typeface="Calibri"/>
              </a:rPr>
            </a:br>
            <a:br>
              <a:rPr b="0" lang="en-US" sz="1600">
                <a:latin typeface="Calibri"/>
                <a:ea typeface="Calibri"/>
                <a:cs typeface="Calibri"/>
                <a:sym typeface="Calibri"/>
              </a:rPr>
            </a:br>
            <a:endParaRPr b="0" sz="1600">
              <a:latin typeface="Calibri"/>
              <a:ea typeface="Calibri"/>
              <a:cs typeface="Calibri"/>
              <a:sym typeface="Calibri"/>
            </a:endParaRPr>
          </a:p>
        </p:txBody>
      </p:sp>
      <p:sp>
        <p:nvSpPr>
          <p:cNvPr id="300" name="Google Shape;300;p38"/>
          <p:cNvSpPr txBox="1"/>
          <p:nvPr>
            <p:ph idx="1" type="body"/>
          </p:nvPr>
        </p:nvSpPr>
        <p:spPr>
          <a:xfrm>
            <a:off x="1142999" y="152400"/>
            <a:ext cx="7568999" cy="369332"/>
          </a:xfrm>
          <a:prstGeom prst="rect">
            <a:avLst/>
          </a:prstGeom>
          <a:solidFill>
            <a:srgbClr val="D29F0F"/>
          </a:solidFill>
          <a:ln>
            <a:noFill/>
          </a:ln>
        </p:spPr>
        <p:txBody>
          <a:bodyPr anchorCtr="0" anchor="t" bIns="0" lIns="0" spcFirstLastPara="1" rIns="0" wrap="square" tIns="0">
            <a:spAutoFit/>
          </a:bodyPr>
          <a:lstStyle/>
          <a:p>
            <a:pPr indent="0" lvl="0" marL="0" rtl="0" algn="l">
              <a:spcBef>
                <a:spcPts val="0"/>
              </a:spcBef>
              <a:spcAft>
                <a:spcPts val="0"/>
              </a:spcAft>
              <a:buNone/>
            </a:pPr>
            <a:r>
              <a:rPr lang="en-US">
                <a:latin typeface="Calibri"/>
                <a:ea typeface="Calibri"/>
                <a:cs typeface="Calibri"/>
                <a:sym typeface="Calibri"/>
              </a:rPr>
              <a:t> Policy on Deferment/Extension</a:t>
            </a:r>
            <a:endParaRPr>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9"/>
          <p:cNvSpPr txBox="1"/>
          <p:nvPr>
            <p:ph type="title"/>
          </p:nvPr>
        </p:nvSpPr>
        <p:spPr>
          <a:xfrm>
            <a:off x="431999" y="838200"/>
            <a:ext cx="8254801" cy="4678204"/>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1600">
                <a:latin typeface="Calibri"/>
                <a:ea typeface="Calibri"/>
                <a:cs typeface="Calibri"/>
                <a:sym typeface="Calibri"/>
              </a:rPr>
              <a:t>A. Refund for Withdrawal Due to Non-Delivery of Course</a:t>
            </a:r>
            <a:br>
              <a:rPr lang="en-US" sz="1600">
                <a:latin typeface="Calibri"/>
                <a:ea typeface="Calibri"/>
                <a:cs typeface="Calibri"/>
                <a:sym typeface="Calibri"/>
              </a:rPr>
            </a:br>
            <a:br>
              <a:rPr lang="en-US" sz="1600">
                <a:latin typeface="Calibri"/>
                <a:ea typeface="Calibri"/>
                <a:cs typeface="Calibri"/>
                <a:sym typeface="Calibri"/>
              </a:rPr>
            </a:br>
            <a:r>
              <a:rPr b="0" lang="en-US" sz="1600">
                <a:latin typeface="Calibri"/>
                <a:ea typeface="Calibri"/>
                <a:cs typeface="Calibri"/>
                <a:sym typeface="Calibri"/>
              </a:rPr>
              <a:t>The College will notify the Student within three (3) working days upon</a:t>
            </a:r>
            <a:br>
              <a:rPr b="0" lang="en-US" sz="1600">
                <a:latin typeface="Calibri"/>
                <a:ea typeface="Calibri"/>
                <a:cs typeface="Calibri"/>
                <a:sym typeface="Calibri"/>
              </a:rPr>
            </a:br>
            <a:r>
              <a:rPr b="0" lang="en-US" sz="1600">
                <a:latin typeface="Calibri"/>
                <a:ea typeface="Calibri"/>
                <a:cs typeface="Calibri"/>
                <a:sym typeface="Calibri"/>
              </a:rPr>
              <a:t>knowledge of any of the following:</a:t>
            </a:r>
            <a:br>
              <a:rPr b="0" lang="en-US" sz="1600">
                <a:latin typeface="Calibri"/>
                <a:ea typeface="Calibri"/>
                <a:cs typeface="Calibri"/>
                <a:sym typeface="Calibri"/>
              </a:rPr>
            </a:br>
            <a:r>
              <a:rPr b="0" lang="en-US" sz="1600">
                <a:latin typeface="Calibri"/>
                <a:ea typeface="Calibri"/>
                <a:cs typeface="Calibri"/>
                <a:sym typeface="Calibri"/>
              </a:rPr>
              <a:t>	1) It does not commence the Course on the Course Commencement Date;</a:t>
            </a:r>
            <a:br>
              <a:rPr b="0" lang="en-US" sz="1600">
                <a:latin typeface="Calibri"/>
                <a:ea typeface="Calibri"/>
                <a:cs typeface="Calibri"/>
                <a:sym typeface="Calibri"/>
              </a:rPr>
            </a:br>
            <a:r>
              <a:rPr b="0" lang="en-US" sz="1600">
                <a:latin typeface="Calibri"/>
                <a:ea typeface="Calibri"/>
                <a:cs typeface="Calibri"/>
                <a:sym typeface="Calibri"/>
              </a:rPr>
              <a:t>	2) It terminates the Course before the Course Commencement Date;</a:t>
            </a:r>
            <a:br>
              <a:rPr b="0" lang="en-US" sz="1600">
                <a:latin typeface="Calibri"/>
                <a:ea typeface="Calibri"/>
                <a:cs typeface="Calibri"/>
                <a:sym typeface="Calibri"/>
              </a:rPr>
            </a:br>
            <a:r>
              <a:rPr b="0" lang="en-US" sz="1600">
                <a:latin typeface="Calibri"/>
                <a:ea typeface="Calibri"/>
                <a:cs typeface="Calibri"/>
                <a:sym typeface="Calibri"/>
              </a:rPr>
              <a:t>	3) It does not complete the Course by the Course Completion Date;</a:t>
            </a:r>
            <a:br>
              <a:rPr b="0" lang="en-US" sz="1600">
                <a:latin typeface="Calibri"/>
                <a:ea typeface="Calibri"/>
                <a:cs typeface="Calibri"/>
                <a:sym typeface="Calibri"/>
              </a:rPr>
            </a:br>
            <a:r>
              <a:rPr b="0" lang="en-US" sz="1600">
                <a:latin typeface="Calibri"/>
                <a:ea typeface="Calibri"/>
                <a:cs typeface="Calibri"/>
                <a:sym typeface="Calibri"/>
              </a:rPr>
              <a:t>	4) It terminates the Course before the Course Completion Date;</a:t>
            </a:r>
            <a:br>
              <a:rPr b="0" lang="en-US" sz="1600">
                <a:latin typeface="Calibri"/>
                <a:ea typeface="Calibri"/>
                <a:cs typeface="Calibri"/>
                <a:sym typeface="Calibri"/>
              </a:rPr>
            </a:br>
            <a:r>
              <a:rPr b="0" lang="en-US" sz="1600">
                <a:latin typeface="Calibri"/>
                <a:ea typeface="Calibri"/>
                <a:cs typeface="Calibri"/>
                <a:sym typeface="Calibri"/>
              </a:rPr>
              <a:t>	5) It has not ensured that the Student meets the course entry or matriculation  	requirement as set by the organisation stated in Schedule A (of the standard student 	contract)  within any stipulated timeline set by CPE; or</a:t>
            </a:r>
            <a:br>
              <a:rPr b="0" lang="en-US" sz="1600">
                <a:latin typeface="Calibri"/>
                <a:ea typeface="Calibri"/>
                <a:cs typeface="Calibri"/>
                <a:sym typeface="Calibri"/>
              </a:rPr>
            </a:br>
            <a:r>
              <a:rPr b="0" lang="en-US" sz="1600">
                <a:latin typeface="Calibri"/>
                <a:ea typeface="Calibri"/>
                <a:cs typeface="Calibri"/>
                <a:sym typeface="Calibri"/>
              </a:rPr>
              <a:t>	6) The Student’s Pass application is rejected by Immigration and Checkpoints  Authority 		(ICA).</a:t>
            </a:r>
            <a:br>
              <a:rPr b="0" lang="en-US" sz="1600">
                <a:latin typeface="Calibri"/>
                <a:ea typeface="Calibri"/>
                <a:cs typeface="Calibri"/>
                <a:sym typeface="Calibri"/>
              </a:rPr>
            </a:br>
            <a:br>
              <a:rPr b="0" lang="en-US" sz="1600">
                <a:latin typeface="Calibri"/>
                <a:ea typeface="Calibri"/>
                <a:cs typeface="Calibri"/>
                <a:sym typeface="Calibri"/>
              </a:rPr>
            </a:br>
            <a:br>
              <a:rPr b="0" lang="en-US" sz="1600">
                <a:latin typeface="Calibri"/>
                <a:ea typeface="Calibri"/>
                <a:cs typeface="Calibri"/>
                <a:sym typeface="Calibri"/>
              </a:rPr>
            </a:br>
            <a:r>
              <a:rPr b="0" lang="en-US" sz="1600">
                <a:latin typeface="Calibri"/>
                <a:ea typeface="Calibri"/>
                <a:cs typeface="Calibri"/>
                <a:sym typeface="Calibri"/>
              </a:rPr>
              <a:t>The Student should be informed in writing of alternative study arrangements (if  any), and also be entitled to a refund of the entire Course Fees and  Miscellaneous Fees already paid should the Student decide to withdraw, within  seven (7) working days of the above notice.</a:t>
            </a:r>
            <a:br>
              <a:rPr lang="en-US" sz="1600">
                <a:latin typeface="Calibri"/>
                <a:ea typeface="Calibri"/>
                <a:cs typeface="Calibri"/>
                <a:sym typeface="Calibri"/>
              </a:rPr>
            </a:br>
            <a:endParaRPr sz="1600">
              <a:latin typeface="Calibri"/>
              <a:ea typeface="Calibri"/>
              <a:cs typeface="Calibri"/>
              <a:sym typeface="Calibri"/>
            </a:endParaRPr>
          </a:p>
        </p:txBody>
      </p:sp>
      <p:sp>
        <p:nvSpPr>
          <p:cNvPr id="306" name="Google Shape;306;p39"/>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0" rtl="0" algn="l">
              <a:spcBef>
                <a:spcPts val="0"/>
              </a:spcBef>
              <a:spcAft>
                <a:spcPts val="0"/>
              </a:spcAft>
              <a:buNone/>
            </a:pPr>
            <a:r>
              <a:rPr lang="en-US">
                <a:latin typeface="Calibri"/>
                <a:ea typeface="Calibri"/>
                <a:cs typeface="Calibri"/>
                <a:sym typeface="Calibri"/>
              </a:rPr>
              <a:t>Refund Policy and Procedures</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4"/>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0" rtl="0" algn="l">
              <a:spcBef>
                <a:spcPts val="0"/>
              </a:spcBef>
              <a:spcAft>
                <a:spcPts val="0"/>
              </a:spcAft>
              <a:buNone/>
            </a:pPr>
            <a:r>
              <a:rPr lang="en-US">
                <a:latin typeface="Calibri"/>
                <a:ea typeface="Calibri"/>
                <a:cs typeface="Calibri"/>
                <a:sym typeface="Calibri"/>
              </a:rPr>
              <a:t> Core Values</a:t>
            </a:r>
            <a:endParaRPr>
              <a:latin typeface="Calibri"/>
              <a:ea typeface="Calibri"/>
              <a:cs typeface="Calibri"/>
              <a:sym typeface="Calibri"/>
            </a:endParaRPr>
          </a:p>
        </p:txBody>
      </p:sp>
      <p:graphicFrame>
        <p:nvGraphicFramePr>
          <p:cNvPr id="79" name="Google Shape;79;p4"/>
          <p:cNvGraphicFramePr/>
          <p:nvPr/>
        </p:nvGraphicFramePr>
        <p:xfrm>
          <a:off x="444599" y="1447800"/>
          <a:ext cx="3000000" cy="3000000"/>
        </p:xfrm>
        <a:graphic>
          <a:graphicData uri="http://schemas.openxmlformats.org/drawingml/2006/table">
            <a:tbl>
              <a:tblPr>
                <a:noFill/>
                <a:tableStyleId>{280E9D8A-2642-4A45-9106-3199B2EF40A1}</a:tableStyleId>
              </a:tblPr>
              <a:tblGrid>
                <a:gridCol w="1517825"/>
                <a:gridCol w="6737000"/>
              </a:tblGrid>
              <a:tr h="562125">
                <a:tc>
                  <a:txBody>
                    <a:bodyPr/>
                    <a:lstStyle/>
                    <a:p>
                      <a:pPr indent="0" lvl="0" marL="0" marR="0" rtl="0" algn="l">
                        <a:lnSpc>
                          <a:spcPct val="115000"/>
                        </a:lnSpc>
                        <a:spcBef>
                          <a:spcPts val="0"/>
                        </a:spcBef>
                        <a:spcAft>
                          <a:spcPts val="0"/>
                        </a:spcAft>
                        <a:buClr>
                          <a:schemeClr val="dk1"/>
                        </a:buClr>
                        <a:buSzPts val="1600"/>
                        <a:buFont typeface="Calibri"/>
                        <a:buNone/>
                      </a:pPr>
                      <a:r>
                        <a:rPr b="1" lang="en-US" sz="1600" u="none" cap="none" strike="noStrike">
                          <a:solidFill>
                            <a:schemeClr val="dk1"/>
                          </a:solidFill>
                          <a:latin typeface="Calibri"/>
                          <a:ea typeface="Calibri"/>
                          <a:cs typeface="Calibri"/>
                          <a:sym typeface="Calibri"/>
                        </a:rPr>
                        <a:t>Teamwork</a:t>
                      </a:r>
                      <a:endParaRPr sz="1100" u="none" cap="none" strike="noStrike">
                        <a:solidFill>
                          <a:schemeClr val="dk1"/>
                        </a:solidFill>
                        <a:latin typeface="Calibri"/>
                        <a:ea typeface="Calibri"/>
                        <a:cs typeface="Calibri"/>
                        <a:sym typeface="Calibri"/>
                      </a:endParaRPr>
                    </a:p>
                  </a:txBody>
                  <a:tcPr marT="91425" marB="91425"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29F0F"/>
                    </a:solidFill>
                  </a:tcPr>
                </a:tc>
                <a:tc>
                  <a:txBody>
                    <a:bodyPr/>
                    <a:lstStyle/>
                    <a:p>
                      <a:pPr indent="0" lvl="0" marL="63500" marR="0" rtl="0" algn="l">
                        <a:lnSpc>
                          <a:spcPct val="115000"/>
                        </a:lnSpc>
                        <a:spcBef>
                          <a:spcPts val="0"/>
                        </a:spcBef>
                        <a:spcAft>
                          <a:spcPts val="0"/>
                        </a:spcAft>
                        <a:buClr>
                          <a:schemeClr val="dk1"/>
                        </a:buClr>
                        <a:buSzPts val="1600"/>
                        <a:buFont typeface="Calibri"/>
                        <a:buNone/>
                      </a:pPr>
                      <a:r>
                        <a:rPr lang="en-US" sz="1600" u="none" cap="none" strike="noStrike">
                          <a:solidFill>
                            <a:schemeClr val="dk1"/>
                          </a:solidFill>
                          <a:latin typeface="Calibri"/>
                          <a:ea typeface="Calibri"/>
                          <a:cs typeface="Calibri"/>
                          <a:sym typeface="Calibri"/>
                        </a:rPr>
                        <a:t>We promote teamwork in our daily operations and partnerships</a:t>
                      </a:r>
                      <a:endParaRPr sz="1600" u="none" cap="none" strike="noStrike">
                        <a:solidFill>
                          <a:schemeClr val="dk1"/>
                        </a:solidFill>
                        <a:latin typeface="Calibri"/>
                        <a:ea typeface="Calibri"/>
                        <a:cs typeface="Calibri"/>
                        <a:sym typeface="Calibri"/>
                      </a:endParaRPr>
                    </a:p>
                  </a:txBody>
                  <a:tcPr marT="91425" marB="91425"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638325">
                <a:tc>
                  <a:txBody>
                    <a:bodyPr/>
                    <a:lstStyle/>
                    <a:p>
                      <a:pPr indent="0" lvl="0" marL="0" marR="0" rtl="0" algn="l">
                        <a:lnSpc>
                          <a:spcPct val="115000"/>
                        </a:lnSpc>
                        <a:spcBef>
                          <a:spcPts val="0"/>
                        </a:spcBef>
                        <a:spcAft>
                          <a:spcPts val="0"/>
                        </a:spcAft>
                        <a:buClr>
                          <a:schemeClr val="dk1"/>
                        </a:buClr>
                        <a:buSzPts val="1600"/>
                        <a:buFont typeface="Calibri"/>
                        <a:buNone/>
                      </a:pPr>
                      <a:r>
                        <a:rPr b="1" lang="en-US" sz="1600" u="none" cap="none" strike="noStrike">
                          <a:solidFill>
                            <a:schemeClr val="dk1"/>
                          </a:solidFill>
                          <a:latin typeface="Calibri"/>
                          <a:ea typeface="Calibri"/>
                          <a:cs typeface="Calibri"/>
                          <a:sym typeface="Calibri"/>
                        </a:rPr>
                        <a:t>Honour</a:t>
                      </a:r>
                      <a:endParaRPr sz="1100" u="none" cap="none" strike="noStrike">
                        <a:solidFill>
                          <a:schemeClr val="dk1"/>
                        </a:solidFill>
                        <a:latin typeface="Calibri"/>
                        <a:ea typeface="Calibri"/>
                        <a:cs typeface="Calibri"/>
                        <a:sym typeface="Calibri"/>
                      </a:endParaRPr>
                    </a:p>
                  </a:txBody>
                  <a:tcPr marT="91425" marB="91425"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29F0F"/>
                    </a:solidFill>
                  </a:tcPr>
                </a:tc>
                <a:tc>
                  <a:txBody>
                    <a:bodyPr/>
                    <a:lstStyle/>
                    <a:p>
                      <a:pPr indent="0" lvl="0" marL="63500" marR="0" rtl="0" algn="l">
                        <a:lnSpc>
                          <a:spcPct val="115000"/>
                        </a:lnSpc>
                        <a:spcBef>
                          <a:spcPts val="0"/>
                        </a:spcBef>
                        <a:spcAft>
                          <a:spcPts val="0"/>
                        </a:spcAft>
                        <a:buClr>
                          <a:schemeClr val="dk1"/>
                        </a:buClr>
                        <a:buSzPts val="1600"/>
                        <a:buFont typeface="Calibri"/>
                        <a:buNone/>
                      </a:pPr>
                      <a:r>
                        <a:rPr lang="en-US" sz="1600" u="none" cap="none" strike="noStrike">
                          <a:solidFill>
                            <a:schemeClr val="dk1"/>
                          </a:solidFill>
                          <a:latin typeface="Calibri"/>
                          <a:ea typeface="Calibri"/>
                          <a:cs typeface="Calibri"/>
                          <a:sym typeface="Calibri"/>
                        </a:rPr>
                        <a:t>We accord the essence of this value to others before self as our deep respect to every individual we meet and deal with</a:t>
                      </a:r>
                      <a:endParaRPr sz="1600" u="none" cap="none" strike="noStrike">
                        <a:solidFill>
                          <a:schemeClr val="dk1"/>
                        </a:solidFill>
                        <a:latin typeface="Calibri"/>
                        <a:ea typeface="Calibri"/>
                        <a:cs typeface="Calibri"/>
                        <a:sym typeface="Calibri"/>
                      </a:endParaRPr>
                    </a:p>
                  </a:txBody>
                  <a:tcPr marT="91425" marB="91425"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638325">
                <a:tc>
                  <a:txBody>
                    <a:bodyPr/>
                    <a:lstStyle/>
                    <a:p>
                      <a:pPr indent="0" lvl="0" marL="0" marR="0" rtl="0" algn="l">
                        <a:lnSpc>
                          <a:spcPct val="115000"/>
                        </a:lnSpc>
                        <a:spcBef>
                          <a:spcPts val="0"/>
                        </a:spcBef>
                        <a:spcAft>
                          <a:spcPts val="0"/>
                        </a:spcAft>
                        <a:buClr>
                          <a:schemeClr val="dk1"/>
                        </a:buClr>
                        <a:buSzPts val="1600"/>
                        <a:buFont typeface="Calibri"/>
                        <a:buNone/>
                      </a:pPr>
                      <a:r>
                        <a:rPr b="1" lang="en-US" sz="1600" u="none" cap="none" strike="noStrike">
                          <a:solidFill>
                            <a:schemeClr val="dk1"/>
                          </a:solidFill>
                          <a:latin typeface="Calibri"/>
                          <a:ea typeface="Calibri"/>
                          <a:cs typeface="Calibri"/>
                          <a:sym typeface="Calibri"/>
                        </a:rPr>
                        <a:t>Resilience</a:t>
                      </a:r>
                      <a:endParaRPr sz="1100" u="none" cap="none" strike="noStrike">
                        <a:solidFill>
                          <a:schemeClr val="dk1"/>
                        </a:solidFill>
                        <a:latin typeface="Calibri"/>
                        <a:ea typeface="Calibri"/>
                        <a:cs typeface="Calibri"/>
                        <a:sym typeface="Calibri"/>
                      </a:endParaRPr>
                    </a:p>
                  </a:txBody>
                  <a:tcPr marT="91425" marB="91425"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29F0F"/>
                    </a:solidFill>
                  </a:tcPr>
                </a:tc>
                <a:tc>
                  <a:txBody>
                    <a:bodyPr/>
                    <a:lstStyle/>
                    <a:p>
                      <a:pPr indent="0" lvl="0" marL="63500" marR="0" rtl="0" algn="l">
                        <a:lnSpc>
                          <a:spcPct val="115000"/>
                        </a:lnSpc>
                        <a:spcBef>
                          <a:spcPts val="0"/>
                        </a:spcBef>
                        <a:spcAft>
                          <a:spcPts val="0"/>
                        </a:spcAft>
                        <a:buClr>
                          <a:schemeClr val="dk1"/>
                        </a:buClr>
                        <a:buSzPts val="1600"/>
                        <a:buFont typeface="Calibri"/>
                        <a:buNone/>
                      </a:pPr>
                      <a:r>
                        <a:rPr lang="en-US" sz="1600" u="none" cap="none" strike="noStrike">
                          <a:solidFill>
                            <a:schemeClr val="dk1"/>
                          </a:solidFill>
                          <a:latin typeface="Calibri"/>
                          <a:ea typeface="Calibri"/>
                          <a:cs typeface="Calibri"/>
                          <a:sym typeface="Calibri"/>
                        </a:rPr>
                        <a:t>We maintain great courage to resolve every difficult situation</a:t>
                      </a:r>
                      <a:endParaRPr sz="1600" u="none" cap="none" strike="noStrike">
                        <a:solidFill>
                          <a:schemeClr val="dk1"/>
                        </a:solidFill>
                        <a:latin typeface="Calibri"/>
                        <a:ea typeface="Calibri"/>
                        <a:cs typeface="Calibri"/>
                        <a:sym typeface="Calibri"/>
                      </a:endParaRPr>
                    </a:p>
                  </a:txBody>
                  <a:tcPr marT="91425" marB="91425"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89825">
                <a:tc>
                  <a:txBody>
                    <a:bodyPr/>
                    <a:lstStyle/>
                    <a:p>
                      <a:pPr indent="0" lvl="0" marL="0" marR="0" rtl="0" algn="l">
                        <a:lnSpc>
                          <a:spcPct val="115000"/>
                        </a:lnSpc>
                        <a:spcBef>
                          <a:spcPts val="0"/>
                        </a:spcBef>
                        <a:spcAft>
                          <a:spcPts val="0"/>
                        </a:spcAft>
                        <a:buClr>
                          <a:schemeClr val="dk1"/>
                        </a:buClr>
                        <a:buSzPts val="1600"/>
                        <a:buFont typeface="Calibri"/>
                        <a:buNone/>
                      </a:pPr>
                      <a:r>
                        <a:rPr b="1" lang="en-US" sz="1600" u="none" cap="none" strike="noStrike">
                          <a:solidFill>
                            <a:schemeClr val="dk1"/>
                          </a:solidFill>
                          <a:latin typeface="Calibri"/>
                          <a:ea typeface="Calibri"/>
                          <a:cs typeface="Calibri"/>
                          <a:sym typeface="Calibri"/>
                        </a:rPr>
                        <a:t>Integrity</a:t>
                      </a:r>
                      <a:endParaRPr sz="1100" u="none" cap="none" strike="noStrike">
                        <a:solidFill>
                          <a:schemeClr val="dk1"/>
                        </a:solidFill>
                        <a:latin typeface="Calibri"/>
                        <a:ea typeface="Calibri"/>
                        <a:cs typeface="Calibri"/>
                        <a:sym typeface="Calibri"/>
                      </a:endParaRPr>
                    </a:p>
                  </a:txBody>
                  <a:tcPr marT="91425" marB="91425"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29F0F"/>
                    </a:solidFill>
                  </a:tcPr>
                </a:tc>
                <a:tc>
                  <a:txBody>
                    <a:bodyPr/>
                    <a:lstStyle/>
                    <a:p>
                      <a:pPr indent="0" lvl="0" marL="63500" marR="0" rtl="0" algn="l">
                        <a:lnSpc>
                          <a:spcPct val="115000"/>
                        </a:lnSpc>
                        <a:spcBef>
                          <a:spcPts val="0"/>
                        </a:spcBef>
                        <a:spcAft>
                          <a:spcPts val="0"/>
                        </a:spcAft>
                        <a:buClr>
                          <a:schemeClr val="dk1"/>
                        </a:buClr>
                        <a:buSzPts val="1600"/>
                        <a:buFont typeface="Calibri"/>
                        <a:buNone/>
                      </a:pPr>
                      <a:r>
                        <a:rPr lang="en-US" sz="1600" u="none" cap="none" strike="noStrike">
                          <a:solidFill>
                            <a:schemeClr val="dk1"/>
                          </a:solidFill>
                          <a:latin typeface="Calibri"/>
                          <a:ea typeface="Calibri"/>
                          <a:cs typeface="Calibri"/>
                          <a:sym typeface="Calibri"/>
                        </a:rPr>
                        <a:t>We are fair and honest in all our interactions</a:t>
                      </a:r>
                      <a:endParaRPr sz="1600" u="none" cap="none" strike="noStrike">
                        <a:solidFill>
                          <a:schemeClr val="dk1"/>
                        </a:solidFill>
                        <a:latin typeface="Calibri"/>
                        <a:ea typeface="Calibri"/>
                        <a:cs typeface="Calibri"/>
                        <a:sym typeface="Calibri"/>
                      </a:endParaRPr>
                    </a:p>
                  </a:txBody>
                  <a:tcPr marT="91425" marB="91425"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89825">
                <a:tc>
                  <a:txBody>
                    <a:bodyPr/>
                    <a:lstStyle/>
                    <a:p>
                      <a:pPr indent="0" lvl="0" marL="0" marR="0" rtl="0" algn="l">
                        <a:lnSpc>
                          <a:spcPct val="115000"/>
                        </a:lnSpc>
                        <a:spcBef>
                          <a:spcPts val="0"/>
                        </a:spcBef>
                        <a:spcAft>
                          <a:spcPts val="0"/>
                        </a:spcAft>
                        <a:buClr>
                          <a:schemeClr val="dk1"/>
                        </a:buClr>
                        <a:buSzPts val="1600"/>
                        <a:buFont typeface="Calibri"/>
                        <a:buNone/>
                      </a:pPr>
                      <a:r>
                        <a:rPr b="1" lang="en-US" sz="1600" u="none" cap="none" strike="noStrike">
                          <a:solidFill>
                            <a:schemeClr val="dk1"/>
                          </a:solidFill>
                          <a:latin typeface="Calibri"/>
                          <a:ea typeface="Calibri"/>
                          <a:cs typeface="Calibri"/>
                          <a:sym typeface="Calibri"/>
                        </a:rPr>
                        <a:t>Commitment</a:t>
                      </a:r>
                      <a:endParaRPr b="1" sz="1600" u="none" cap="none" strike="noStrike">
                        <a:solidFill>
                          <a:schemeClr val="dk1"/>
                        </a:solidFill>
                        <a:latin typeface="Calibri"/>
                        <a:ea typeface="Calibri"/>
                        <a:cs typeface="Calibri"/>
                        <a:sym typeface="Calibri"/>
                      </a:endParaRPr>
                    </a:p>
                  </a:txBody>
                  <a:tcPr marT="91425" marB="91425"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29F0F"/>
                    </a:solidFill>
                  </a:tcPr>
                </a:tc>
                <a:tc>
                  <a:txBody>
                    <a:bodyPr/>
                    <a:lstStyle/>
                    <a:p>
                      <a:pPr indent="0" lvl="0" marL="63500" marR="0" rtl="0" algn="l">
                        <a:lnSpc>
                          <a:spcPct val="115000"/>
                        </a:lnSpc>
                        <a:spcBef>
                          <a:spcPts val="0"/>
                        </a:spcBef>
                        <a:spcAft>
                          <a:spcPts val="0"/>
                        </a:spcAft>
                        <a:buSzPts val="1600"/>
                        <a:buFont typeface="Calibri"/>
                        <a:buNone/>
                      </a:pPr>
                      <a:r>
                        <a:rPr lang="en-US" sz="1600" u="none" cap="none" strike="noStrike">
                          <a:latin typeface="Calibri"/>
                          <a:ea typeface="Calibri"/>
                          <a:cs typeface="Calibri"/>
                          <a:sym typeface="Calibri"/>
                        </a:rPr>
                        <a:t>We provide quality and service excellence to all stakeholders to achieve customer satisfaction</a:t>
                      </a:r>
                      <a:endParaRPr sz="1600" u="none" cap="none" strike="noStrike">
                        <a:latin typeface="Calibri"/>
                        <a:ea typeface="Calibri"/>
                        <a:cs typeface="Calibri"/>
                        <a:sym typeface="Calibri"/>
                      </a:endParaRPr>
                    </a:p>
                  </a:txBody>
                  <a:tcPr marT="91425" marB="91425"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89825">
                <a:tc>
                  <a:txBody>
                    <a:bodyPr/>
                    <a:lstStyle/>
                    <a:p>
                      <a:pPr indent="0" lvl="0" marL="0" marR="0" rtl="0" algn="l">
                        <a:lnSpc>
                          <a:spcPct val="115000"/>
                        </a:lnSpc>
                        <a:spcBef>
                          <a:spcPts val="0"/>
                        </a:spcBef>
                        <a:spcAft>
                          <a:spcPts val="0"/>
                        </a:spcAft>
                        <a:buClr>
                          <a:schemeClr val="dk1"/>
                        </a:buClr>
                        <a:buSzPts val="1600"/>
                        <a:buFont typeface="Calibri"/>
                        <a:buNone/>
                      </a:pPr>
                      <a:r>
                        <a:rPr b="1" lang="en-US" sz="1600" u="none" cap="none" strike="noStrike">
                          <a:solidFill>
                            <a:schemeClr val="dk1"/>
                          </a:solidFill>
                          <a:latin typeface="Calibri"/>
                          <a:ea typeface="Calibri"/>
                          <a:cs typeface="Calibri"/>
                          <a:sym typeface="Calibri"/>
                        </a:rPr>
                        <a:t>Empathy</a:t>
                      </a:r>
                      <a:endParaRPr b="1" sz="1600" u="none" cap="none" strike="noStrike">
                        <a:solidFill>
                          <a:schemeClr val="dk1"/>
                        </a:solidFill>
                        <a:latin typeface="Calibri"/>
                        <a:ea typeface="Calibri"/>
                        <a:cs typeface="Calibri"/>
                        <a:sym typeface="Calibri"/>
                      </a:endParaRPr>
                    </a:p>
                  </a:txBody>
                  <a:tcPr marT="91425" marB="91425"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29F0F"/>
                    </a:solidFill>
                  </a:tcPr>
                </a:tc>
                <a:tc>
                  <a:txBody>
                    <a:bodyPr/>
                    <a:lstStyle/>
                    <a:p>
                      <a:pPr indent="0" lvl="0" marL="63500" marR="0" rtl="0" algn="l">
                        <a:lnSpc>
                          <a:spcPct val="115000"/>
                        </a:lnSpc>
                        <a:spcBef>
                          <a:spcPts val="0"/>
                        </a:spcBef>
                        <a:spcAft>
                          <a:spcPts val="0"/>
                        </a:spcAft>
                        <a:buSzPts val="1600"/>
                        <a:buFont typeface="Calibri"/>
                        <a:buNone/>
                      </a:pPr>
                      <a:r>
                        <a:rPr lang="en-US" sz="1600" u="none" cap="none" strike="noStrike">
                          <a:latin typeface="Calibri"/>
                          <a:ea typeface="Calibri"/>
                          <a:cs typeface="Calibri"/>
                          <a:sym typeface="Calibri"/>
                        </a:rPr>
                        <a:t>We exercise utmost abilities to understand the feelings and perspectives of </a:t>
                      </a:r>
                      <a:br>
                        <a:rPr lang="en-US" sz="1600" u="none" cap="none" strike="noStrike">
                          <a:latin typeface="Calibri"/>
                          <a:ea typeface="Calibri"/>
                          <a:cs typeface="Calibri"/>
                          <a:sym typeface="Calibri"/>
                        </a:rPr>
                      </a:br>
                      <a:r>
                        <a:rPr lang="en-US" sz="1600" u="none" cap="none" strike="noStrike">
                          <a:latin typeface="Calibri"/>
                          <a:ea typeface="Calibri"/>
                          <a:cs typeface="Calibri"/>
                          <a:sym typeface="Calibri"/>
                        </a:rPr>
                        <a:t>all persons we are contact with</a:t>
                      </a:r>
                      <a:endParaRPr sz="1600" u="none" cap="none" strike="noStrike">
                        <a:latin typeface="Calibri"/>
                        <a:ea typeface="Calibri"/>
                        <a:cs typeface="Calibri"/>
                        <a:sym typeface="Calibri"/>
                      </a:endParaRPr>
                    </a:p>
                  </a:txBody>
                  <a:tcPr marT="91425" marB="91425"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0"/>
          <p:cNvSpPr txBox="1"/>
          <p:nvPr>
            <p:ph type="title"/>
          </p:nvPr>
        </p:nvSpPr>
        <p:spPr>
          <a:xfrm>
            <a:off x="431999" y="838200"/>
            <a:ext cx="8254801" cy="196977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1600">
                <a:latin typeface="Calibri"/>
                <a:ea typeface="Calibri"/>
                <a:cs typeface="Calibri"/>
                <a:sym typeface="Calibri"/>
              </a:rPr>
              <a:t>B. Refund for Withdrawal Due to Other Reasons</a:t>
            </a:r>
            <a:br>
              <a:rPr lang="en-US" sz="1600">
                <a:latin typeface="Calibri"/>
                <a:ea typeface="Calibri"/>
                <a:cs typeface="Calibri"/>
                <a:sym typeface="Calibri"/>
              </a:rPr>
            </a:br>
            <a:r>
              <a:rPr b="0" lang="en-US" sz="1600">
                <a:latin typeface="Calibri"/>
                <a:ea typeface="Calibri"/>
                <a:cs typeface="Calibri"/>
                <a:sym typeface="Calibri"/>
              </a:rPr>
              <a:t>If the Student withdraws from the Course for any reason other than those stated in  Clause 2.1 of the standard student contract version 3.1, the College will, within seven (7)  working days of receiving the Student’s written notice of withdrawal, refund to the  Student an amount based on the table in Schedule D of that contract.</a:t>
            </a:r>
            <a:br>
              <a:rPr b="0" lang="en-US" sz="1600">
                <a:latin typeface="Calibri"/>
                <a:ea typeface="Calibri"/>
                <a:cs typeface="Calibri"/>
                <a:sym typeface="Calibri"/>
              </a:rPr>
            </a:br>
            <a:r>
              <a:rPr b="0" lang="en-US" sz="1600">
                <a:latin typeface="Calibri"/>
                <a:ea typeface="Calibri"/>
                <a:cs typeface="Calibri"/>
                <a:sym typeface="Calibri"/>
              </a:rPr>
              <a:t>The said Schedule D reads as follows:</a:t>
            </a:r>
            <a:br>
              <a:rPr b="0" lang="en-US" sz="1600">
                <a:latin typeface="Calibri"/>
                <a:ea typeface="Calibri"/>
                <a:cs typeface="Calibri"/>
                <a:sym typeface="Calibri"/>
              </a:rPr>
            </a:br>
            <a:br>
              <a:rPr b="0" lang="en-US" sz="1600">
                <a:latin typeface="Calibri"/>
                <a:ea typeface="Calibri"/>
                <a:cs typeface="Calibri"/>
                <a:sym typeface="Calibri"/>
              </a:rPr>
            </a:br>
            <a:endParaRPr b="0" sz="1600">
              <a:latin typeface="Calibri"/>
              <a:ea typeface="Calibri"/>
              <a:cs typeface="Calibri"/>
              <a:sym typeface="Calibri"/>
            </a:endParaRPr>
          </a:p>
        </p:txBody>
      </p:sp>
      <p:sp>
        <p:nvSpPr>
          <p:cNvPr id="312" name="Google Shape;312;p40"/>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0" rtl="0" algn="l">
              <a:spcBef>
                <a:spcPts val="0"/>
              </a:spcBef>
              <a:spcAft>
                <a:spcPts val="0"/>
              </a:spcAft>
              <a:buNone/>
            </a:pPr>
            <a:r>
              <a:rPr lang="en-US">
                <a:latin typeface="Calibri"/>
                <a:ea typeface="Calibri"/>
                <a:cs typeface="Calibri"/>
                <a:sym typeface="Calibri"/>
              </a:rPr>
              <a:t>Refund Policy and Procedures</a:t>
            </a:r>
            <a:endParaRPr>
              <a:latin typeface="Calibri"/>
              <a:ea typeface="Calibri"/>
              <a:cs typeface="Calibri"/>
              <a:sym typeface="Calibri"/>
            </a:endParaRPr>
          </a:p>
        </p:txBody>
      </p:sp>
      <p:pic>
        <p:nvPicPr>
          <p:cNvPr id="313" name="Google Shape;313;p40"/>
          <p:cNvPicPr preferRelativeResize="0"/>
          <p:nvPr/>
        </p:nvPicPr>
        <p:blipFill rotWithShape="1">
          <a:blip r:embed="rId3">
            <a:alphaModFix/>
          </a:blip>
          <a:srcRect b="0" l="0" r="0" t="0"/>
          <a:stretch/>
        </p:blipFill>
        <p:spPr>
          <a:xfrm>
            <a:off x="1136534" y="2661289"/>
            <a:ext cx="6870931" cy="335851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1"/>
          <p:cNvSpPr txBox="1"/>
          <p:nvPr>
            <p:ph type="title"/>
          </p:nvPr>
        </p:nvSpPr>
        <p:spPr>
          <a:xfrm>
            <a:off x="431999" y="838200"/>
            <a:ext cx="8254801" cy="3447098"/>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1600">
                <a:latin typeface="Calibri"/>
                <a:ea typeface="Calibri"/>
                <a:cs typeface="Calibri"/>
                <a:sym typeface="Calibri"/>
              </a:rPr>
              <a:t>C. Cooling-Off Period</a:t>
            </a:r>
            <a:br>
              <a:rPr lang="en-US" sz="1600">
                <a:latin typeface="Calibri"/>
                <a:ea typeface="Calibri"/>
                <a:cs typeface="Calibri"/>
                <a:sym typeface="Calibri"/>
              </a:rPr>
            </a:br>
            <a:r>
              <a:rPr b="0" lang="en-US" sz="1600">
                <a:latin typeface="Calibri"/>
                <a:ea typeface="Calibri"/>
                <a:cs typeface="Calibri"/>
                <a:sym typeface="Calibri"/>
              </a:rPr>
              <a:t>The PEI will provide the Student with a cooling-off period of seven (7) working  days after the date that the Contract has been signed by both parties.</a:t>
            </a:r>
            <a:br>
              <a:rPr b="0" lang="en-US" sz="1600">
                <a:latin typeface="Calibri"/>
                <a:ea typeface="Calibri"/>
                <a:cs typeface="Calibri"/>
                <a:sym typeface="Calibri"/>
              </a:rPr>
            </a:br>
            <a:r>
              <a:rPr b="0" lang="en-US" sz="1600">
                <a:latin typeface="Calibri"/>
                <a:ea typeface="Calibri"/>
                <a:cs typeface="Calibri"/>
                <a:sym typeface="Calibri"/>
              </a:rPr>
              <a:t>The Student will be refunded the highest percentage (stated in Schedule D) of  the fees already paid if the Student submits a written notice of withdrawal to the  PEI within the cooling-off period, regardless of whether the Student has started  the course or not.</a:t>
            </a:r>
            <a:br>
              <a:rPr lang="en-US" sz="1600">
                <a:latin typeface="Calibri"/>
                <a:ea typeface="Calibri"/>
                <a:cs typeface="Calibri"/>
                <a:sym typeface="Calibri"/>
              </a:rPr>
            </a:br>
            <a:br>
              <a:rPr lang="en-US" sz="1600">
                <a:latin typeface="Calibri"/>
                <a:ea typeface="Calibri"/>
                <a:cs typeface="Calibri"/>
                <a:sym typeface="Calibri"/>
              </a:rPr>
            </a:br>
            <a:r>
              <a:rPr lang="en-US" sz="1600">
                <a:latin typeface="Calibri"/>
                <a:ea typeface="Calibri"/>
                <a:cs typeface="Calibri"/>
                <a:sym typeface="Calibri"/>
              </a:rPr>
              <a:t>D. Conditions for cancellation of course and Refund</a:t>
            </a:r>
            <a:br>
              <a:rPr lang="en-US" sz="1600">
                <a:latin typeface="Calibri"/>
                <a:ea typeface="Calibri"/>
                <a:cs typeface="Calibri"/>
                <a:sym typeface="Calibri"/>
              </a:rPr>
            </a:br>
            <a:r>
              <a:rPr b="0" lang="en-US" sz="1600">
                <a:latin typeface="Calibri"/>
                <a:ea typeface="Calibri"/>
                <a:cs typeface="Calibri"/>
                <a:sym typeface="Calibri"/>
              </a:rPr>
              <a:t>The College reserves the right to cancel a course if the student number is four or  less in which case the refund policy above applies. The College will inform  students of the cancellation of course not less than three (3) working days  before the course commencement. In such a case, the application fee will also  be refunded within seven (7) working days after the announcement of  cancellation of course.</a:t>
            </a:r>
            <a:br>
              <a:rPr lang="en-US" sz="1600">
                <a:latin typeface="Calibri"/>
                <a:ea typeface="Calibri"/>
                <a:cs typeface="Calibri"/>
                <a:sym typeface="Calibri"/>
              </a:rPr>
            </a:br>
            <a:endParaRPr sz="1600">
              <a:latin typeface="Calibri"/>
              <a:ea typeface="Calibri"/>
              <a:cs typeface="Calibri"/>
              <a:sym typeface="Calibri"/>
            </a:endParaRPr>
          </a:p>
        </p:txBody>
      </p:sp>
      <p:sp>
        <p:nvSpPr>
          <p:cNvPr id="319" name="Google Shape;319;p41"/>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0" rtl="0" algn="l">
              <a:spcBef>
                <a:spcPts val="0"/>
              </a:spcBef>
              <a:spcAft>
                <a:spcPts val="0"/>
              </a:spcAft>
              <a:buNone/>
            </a:pPr>
            <a:r>
              <a:rPr lang="en-US">
                <a:latin typeface="Calibri"/>
                <a:ea typeface="Calibri"/>
                <a:cs typeface="Calibri"/>
                <a:sym typeface="Calibri"/>
              </a:rPr>
              <a:t>Refund Policy and Procedures</a:t>
            </a:r>
            <a:endParaRPr>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2"/>
          <p:cNvSpPr txBox="1"/>
          <p:nvPr>
            <p:ph type="title"/>
          </p:nvPr>
        </p:nvSpPr>
        <p:spPr>
          <a:xfrm>
            <a:off x="431999" y="838200"/>
            <a:ext cx="8254801" cy="5416868"/>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1600">
                <a:latin typeface="Calibri"/>
                <a:ea typeface="Calibri"/>
                <a:cs typeface="Calibri"/>
                <a:sym typeface="Calibri"/>
              </a:rPr>
              <a:t>E. Non Refundable Fees</a:t>
            </a:r>
            <a:br>
              <a:rPr lang="en-US" sz="1600">
                <a:latin typeface="Calibri"/>
                <a:ea typeface="Calibri"/>
                <a:cs typeface="Calibri"/>
                <a:sym typeface="Calibri"/>
              </a:rPr>
            </a:br>
            <a:r>
              <a:rPr b="0" lang="en-US" sz="1600">
                <a:latin typeface="Calibri"/>
                <a:ea typeface="Calibri"/>
                <a:cs typeface="Calibri"/>
                <a:sym typeface="Calibri"/>
              </a:rPr>
              <a:t>The following are non-refundable:</a:t>
            </a:r>
            <a:br>
              <a:rPr b="0" lang="en-US" sz="1600">
                <a:latin typeface="Calibri"/>
                <a:ea typeface="Calibri"/>
                <a:cs typeface="Calibri"/>
                <a:sym typeface="Calibri"/>
              </a:rPr>
            </a:br>
            <a:r>
              <a:rPr b="0" lang="en-US" sz="1600">
                <a:latin typeface="Calibri"/>
                <a:ea typeface="Calibri"/>
                <a:cs typeface="Calibri"/>
                <a:sym typeface="Calibri"/>
              </a:rPr>
              <a:t>	</a:t>
            </a:r>
            <a:br>
              <a:rPr b="0" lang="en-US" sz="1600">
                <a:latin typeface="Calibri"/>
                <a:ea typeface="Calibri"/>
                <a:cs typeface="Calibri"/>
                <a:sym typeface="Calibri"/>
              </a:rPr>
            </a:br>
            <a:r>
              <a:rPr b="0" lang="en-US" sz="1600">
                <a:latin typeface="Calibri"/>
                <a:ea typeface="Calibri"/>
                <a:cs typeface="Calibri"/>
                <a:sym typeface="Calibri"/>
              </a:rPr>
              <a:t>1) Application Fee. However, in the circumstance where the college has decided not to 	commence a course, the application fee will be refunded within seven (7) working days 	after the student is notified, unless the student takes up  alternative study arrangements 	with the school.</a:t>
            </a:r>
            <a:br>
              <a:rPr b="0" lang="en-US" sz="1600">
                <a:latin typeface="Calibri"/>
                <a:ea typeface="Calibri"/>
                <a:cs typeface="Calibri"/>
                <a:sym typeface="Calibri"/>
              </a:rPr>
            </a:br>
            <a:br>
              <a:rPr b="0" lang="en-US" sz="1600">
                <a:latin typeface="Calibri"/>
                <a:ea typeface="Calibri"/>
                <a:cs typeface="Calibri"/>
                <a:sym typeface="Calibri"/>
              </a:rPr>
            </a:br>
            <a:r>
              <a:rPr b="0" lang="en-US" sz="1600">
                <a:latin typeface="Calibri"/>
                <a:ea typeface="Calibri"/>
                <a:cs typeface="Calibri"/>
                <a:sym typeface="Calibri"/>
              </a:rPr>
              <a:t>2) Miscellaneous Fees paid to the College. However, a refund will be made in a ‘withdrawal for non-delivery course scenario due to the College’s non-  performance of its contractual obligations or if the student pass application is  rejected by ICA.</a:t>
            </a:r>
            <a:br>
              <a:rPr b="0" lang="en-US" sz="1600">
                <a:latin typeface="Calibri"/>
                <a:ea typeface="Calibri"/>
                <a:cs typeface="Calibri"/>
                <a:sym typeface="Calibri"/>
              </a:rPr>
            </a:br>
            <a:br>
              <a:rPr b="0" lang="en-US" sz="1600">
                <a:latin typeface="Calibri"/>
                <a:ea typeface="Calibri"/>
                <a:cs typeface="Calibri"/>
                <a:sym typeface="Calibri"/>
              </a:rPr>
            </a:br>
            <a:r>
              <a:rPr b="0" lang="en-US" sz="1600">
                <a:latin typeface="Calibri"/>
                <a:ea typeface="Calibri"/>
                <a:cs typeface="Calibri"/>
                <a:sym typeface="Calibri"/>
              </a:rPr>
              <a:t>3) Third parties charges e.g. banker’s guarantee, AEIS registration fee.No refund of any fee if the student has committed an offence and is expelled  by the school after due process of investigation by a Disciplinary Committee  set up by the Principal.</a:t>
            </a:r>
            <a:br>
              <a:rPr b="0" lang="en-US" sz="1600">
                <a:latin typeface="Calibri"/>
                <a:ea typeface="Calibri"/>
                <a:cs typeface="Calibri"/>
                <a:sym typeface="Calibri"/>
              </a:rPr>
            </a:br>
            <a:br>
              <a:rPr b="0" lang="en-US" sz="1600">
                <a:latin typeface="Calibri"/>
                <a:ea typeface="Calibri"/>
                <a:cs typeface="Calibri"/>
                <a:sym typeface="Calibri"/>
              </a:rPr>
            </a:br>
            <a:r>
              <a:rPr b="0" lang="en-US" sz="1600">
                <a:latin typeface="Calibri"/>
                <a:ea typeface="Calibri"/>
                <a:cs typeface="Calibri"/>
                <a:sym typeface="Calibri"/>
              </a:rPr>
              <a:t>4) The College reserves the right to cancel a course if the student number is four or  less 	in which case the refund policy above applies. The College will inform  students of the 	cancellation of course not less than three (3) working days  before the course 	commencement. In such a case, the application fee will also  be refunded within seven (7) working days after the announcement of  cancellation of course.</a:t>
            </a:r>
            <a:br>
              <a:rPr lang="en-US" sz="1600">
                <a:latin typeface="Calibri"/>
                <a:ea typeface="Calibri"/>
                <a:cs typeface="Calibri"/>
                <a:sym typeface="Calibri"/>
              </a:rPr>
            </a:br>
            <a:br>
              <a:rPr lang="en-US" sz="1600">
                <a:latin typeface="Calibri"/>
                <a:ea typeface="Calibri"/>
                <a:cs typeface="Calibri"/>
                <a:sym typeface="Calibri"/>
              </a:rPr>
            </a:br>
            <a:endParaRPr sz="1600">
              <a:latin typeface="Calibri"/>
              <a:ea typeface="Calibri"/>
              <a:cs typeface="Calibri"/>
              <a:sym typeface="Calibri"/>
            </a:endParaRPr>
          </a:p>
        </p:txBody>
      </p:sp>
      <p:sp>
        <p:nvSpPr>
          <p:cNvPr id="325" name="Google Shape;325;p42"/>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0" rtl="0" algn="l">
              <a:spcBef>
                <a:spcPts val="0"/>
              </a:spcBef>
              <a:spcAft>
                <a:spcPts val="0"/>
              </a:spcAft>
              <a:buNone/>
            </a:pPr>
            <a:r>
              <a:rPr lang="en-US">
                <a:latin typeface="Calibri"/>
                <a:ea typeface="Calibri"/>
                <a:cs typeface="Calibri"/>
                <a:sym typeface="Calibri"/>
              </a:rPr>
              <a:t>Refund Policy and Procedures</a:t>
            </a:r>
            <a:endParaRPr>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3"/>
          <p:cNvSpPr txBox="1"/>
          <p:nvPr>
            <p:ph type="title"/>
          </p:nvPr>
        </p:nvSpPr>
        <p:spPr>
          <a:xfrm>
            <a:off x="431999" y="838200"/>
            <a:ext cx="8254801" cy="4185761"/>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0" lang="en-US" sz="1600">
                <a:latin typeface="Calibri"/>
                <a:ea typeface="Calibri"/>
                <a:cs typeface="Calibri"/>
                <a:sym typeface="Calibri"/>
              </a:rPr>
              <a:t>In the event of any refunds that is to be made, students are to fill up the Student  Request Form and hand it to the Administration Officer for further processing.</a:t>
            </a:r>
            <a:br>
              <a:rPr b="0" lang="en-US" sz="1600">
                <a:latin typeface="Calibri"/>
                <a:ea typeface="Calibri"/>
                <a:cs typeface="Calibri"/>
                <a:sym typeface="Calibri"/>
              </a:rPr>
            </a:br>
            <a:br>
              <a:rPr b="0" lang="en-US" sz="1600">
                <a:latin typeface="Calibri"/>
                <a:ea typeface="Calibri"/>
                <a:cs typeface="Calibri"/>
                <a:sym typeface="Calibri"/>
              </a:rPr>
            </a:br>
            <a:r>
              <a:rPr b="0" lang="en-US" sz="1600">
                <a:latin typeface="Calibri"/>
                <a:ea typeface="Calibri"/>
                <a:cs typeface="Calibri"/>
                <a:sym typeface="Calibri"/>
              </a:rPr>
              <a:t>Any supporting documentations that are required to process the refund request  must also be submitted along with the Student Request Form. </a:t>
            </a:r>
            <a:br>
              <a:rPr b="0" lang="en-US" sz="1600">
                <a:latin typeface="Calibri"/>
                <a:ea typeface="Calibri"/>
                <a:cs typeface="Calibri"/>
                <a:sym typeface="Calibri"/>
              </a:rPr>
            </a:br>
            <a:br>
              <a:rPr b="0" lang="en-US" sz="1600">
                <a:latin typeface="Calibri"/>
                <a:ea typeface="Calibri"/>
                <a:cs typeface="Calibri"/>
                <a:sym typeface="Calibri"/>
              </a:rPr>
            </a:br>
            <a:r>
              <a:rPr b="0" lang="en-US" sz="1600">
                <a:latin typeface="Calibri"/>
                <a:ea typeface="Calibri"/>
                <a:cs typeface="Calibri"/>
                <a:sym typeface="Calibri"/>
              </a:rPr>
              <a:t>Reasons for Student must also be clearly documented in the Student Request Form.</a:t>
            </a:r>
            <a:br>
              <a:rPr b="0" lang="en-US" sz="1600">
                <a:latin typeface="Calibri"/>
                <a:ea typeface="Calibri"/>
                <a:cs typeface="Calibri"/>
                <a:sym typeface="Calibri"/>
              </a:rPr>
            </a:br>
            <a:br>
              <a:rPr b="0" lang="en-US" sz="1600">
                <a:latin typeface="Calibri"/>
                <a:ea typeface="Calibri"/>
                <a:cs typeface="Calibri"/>
                <a:sym typeface="Calibri"/>
              </a:rPr>
            </a:br>
            <a:r>
              <a:rPr b="0" lang="en-US" sz="1600">
                <a:latin typeface="Calibri"/>
                <a:ea typeface="Calibri"/>
                <a:cs typeface="Calibri"/>
                <a:sym typeface="Calibri"/>
              </a:rPr>
              <a:t>Upon receipt of any Student Request Form (including supporting documents if  any), Administration Officer is to meet up with the student and acknowledge  the receipt of the refund request by signing on the form.</a:t>
            </a:r>
            <a:br>
              <a:rPr b="0" lang="en-US" sz="1600">
                <a:latin typeface="Calibri"/>
                <a:ea typeface="Calibri"/>
                <a:cs typeface="Calibri"/>
                <a:sym typeface="Calibri"/>
              </a:rPr>
            </a:br>
            <a:br>
              <a:rPr b="0" lang="en-US" sz="1600">
                <a:latin typeface="Calibri"/>
                <a:ea typeface="Calibri"/>
                <a:cs typeface="Calibri"/>
                <a:sym typeface="Calibri"/>
              </a:rPr>
            </a:br>
            <a:r>
              <a:rPr b="0" lang="en-US" sz="1600">
                <a:latin typeface="Calibri"/>
                <a:ea typeface="Calibri"/>
                <a:cs typeface="Calibri"/>
                <a:sym typeface="Calibri"/>
              </a:rPr>
              <a:t>Upon Management Approval, Head of Administration Department is to contact  student to collect the Refund Amount.</a:t>
            </a:r>
            <a:br>
              <a:rPr b="0" lang="en-US" sz="1600">
                <a:latin typeface="Calibri"/>
                <a:ea typeface="Calibri"/>
                <a:cs typeface="Calibri"/>
                <a:sym typeface="Calibri"/>
              </a:rPr>
            </a:br>
            <a:br>
              <a:rPr b="0" lang="en-US" sz="1600">
                <a:latin typeface="Calibri"/>
                <a:ea typeface="Calibri"/>
                <a:cs typeface="Calibri"/>
                <a:sym typeface="Calibri"/>
              </a:rPr>
            </a:br>
            <a:r>
              <a:rPr b="0" lang="en-US" sz="1600">
                <a:latin typeface="Calibri"/>
                <a:ea typeface="Calibri"/>
                <a:cs typeface="Calibri"/>
                <a:sym typeface="Calibri"/>
              </a:rPr>
              <a:t>Student is to acknowledge receipt of Refund Amount in the Student Request Form.</a:t>
            </a:r>
            <a:br>
              <a:rPr lang="en-US" sz="1600">
                <a:latin typeface="Calibri"/>
                <a:ea typeface="Calibri"/>
                <a:cs typeface="Calibri"/>
                <a:sym typeface="Calibri"/>
              </a:rPr>
            </a:br>
            <a:endParaRPr sz="1600">
              <a:latin typeface="Calibri"/>
              <a:ea typeface="Calibri"/>
              <a:cs typeface="Calibri"/>
              <a:sym typeface="Calibri"/>
            </a:endParaRPr>
          </a:p>
        </p:txBody>
      </p:sp>
      <p:sp>
        <p:nvSpPr>
          <p:cNvPr id="331" name="Google Shape;331;p43"/>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0" rtl="0" algn="l">
              <a:spcBef>
                <a:spcPts val="0"/>
              </a:spcBef>
              <a:spcAft>
                <a:spcPts val="0"/>
              </a:spcAft>
              <a:buNone/>
            </a:pPr>
            <a:r>
              <a:rPr lang="en-US">
                <a:latin typeface="Calibri"/>
                <a:ea typeface="Calibri"/>
                <a:cs typeface="Calibri"/>
                <a:sym typeface="Calibri"/>
              </a:rPr>
              <a:t>Refund Policy and Procedures</a:t>
            </a:r>
            <a:endParaRPr>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4"/>
          <p:cNvSpPr txBox="1"/>
          <p:nvPr>
            <p:ph type="ctrTitle"/>
          </p:nvPr>
        </p:nvSpPr>
        <p:spPr>
          <a:xfrm>
            <a:off x="354330" y="762000"/>
            <a:ext cx="7875270" cy="366204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2400">
                <a:latin typeface="Calibri"/>
                <a:ea typeface="Calibri"/>
                <a:cs typeface="Calibri"/>
                <a:sym typeface="Calibri"/>
              </a:rPr>
              <a:t>Expulsion</a:t>
            </a:r>
            <a:br>
              <a:rPr lang="en-US" sz="1600">
                <a:latin typeface="Calibri"/>
                <a:ea typeface="Calibri"/>
                <a:cs typeface="Calibri"/>
                <a:sym typeface="Calibri"/>
              </a:rPr>
            </a:br>
            <a:br>
              <a:rPr lang="en-US" sz="1400">
                <a:latin typeface="Calibri"/>
                <a:ea typeface="Calibri"/>
                <a:cs typeface="Calibri"/>
                <a:sym typeface="Calibri"/>
              </a:rPr>
            </a:br>
            <a:r>
              <a:rPr b="0" lang="en-US" sz="2000">
                <a:latin typeface="Calibri"/>
                <a:ea typeface="Calibri"/>
                <a:cs typeface="Calibri"/>
                <a:sym typeface="Calibri"/>
              </a:rPr>
              <a:t>The Contract may decide to expel the student in the following situations:</a:t>
            </a:r>
            <a:br>
              <a:rPr b="0" lang="en-US" sz="2000">
                <a:latin typeface="Calibri"/>
                <a:ea typeface="Calibri"/>
                <a:cs typeface="Calibri"/>
                <a:sym typeface="Calibri"/>
              </a:rPr>
            </a:br>
            <a:r>
              <a:rPr b="0" lang="en-US" sz="2000">
                <a:latin typeface="Calibri"/>
                <a:ea typeface="Calibri"/>
                <a:cs typeface="Calibri"/>
                <a:sym typeface="Calibri"/>
              </a:rPr>
              <a:t>	1) Stealing</a:t>
            </a:r>
            <a:br>
              <a:rPr b="0" lang="en-US" sz="2000">
                <a:latin typeface="Calibri"/>
                <a:ea typeface="Calibri"/>
                <a:cs typeface="Calibri"/>
                <a:sym typeface="Calibri"/>
              </a:rPr>
            </a:br>
            <a:r>
              <a:rPr b="0" lang="en-US" sz="2000">
                <a:latin typeface="Calibri"/>
                <a:ea typeface="Calibri"/>
                <a:cs typeface="Calibri"/>
                <a:sym typeface="Calibri"/>
              </a:rPr>
              <a:t>	2) Fighting, hooliganism and extortion</a:t>
            </a:r>
            <a:br>
              <a:rPr b="0" lang="en-US" sz="2000">
                <a:latin typeface="Calibri"/>
                <a:ea typeface="Calibri"/>
                <a:cs typeface="Calibri"/>
                <a:sym typeface="Calibri"/>
              </a:rPr>
            </a:br>
            <a:r>
              <a:rPr b="0" lang="en-US" sz="2000">
                <a:latin typeface="Calibri"/>
                <a:ea typeface="Calibri"/>
                <a:cs typeface="Calibri"/>
                <a:sym typeface="Calibri"/>
              </a:rPr>
              <a:t>	3) Absent without valid reason for more than 7 consecutive days</a:t>
            </a:r>
            <a:br>
              <a:rPr b="0" lang="en-US" sz="2000">
                <a:latin typeface="Calibri"/>
                <a:ea typeface="Calibri"/>
                <a:cs typeface="Calibri"/>
                <a:sym typeface="Calibri"/>
              </a:rPr>
            </a:br>
            <a:r>
              <a:rPr b="0" lang="en-US" sz="2000">
                <a:latin typeface="Calibri"/>
                <a:ea typeface="Calibri"/>
                <a:cs typeface="Calibri"/>
                <a:sym typeface="Calibri"/>
              </a:rPr>
              <a:t>	4) Willful defiance of the College’s rules and regulations, after having received  warning 	letter(s)</a:t>
            </a:r>
            <a:br>
              <a:rPr b="0" lang="en-US" sz="2000">
                <a:latin typeface="Calibri"/>
                <a:ea typeface="Calibri"/>
                <a:cs typeface="Calibri"/>
                <a:sym typeface="Calibri"/>
              </a:rPr>
            </a:br>
            <a:r>
              <a:rPr b="0" lang="en-US" sz="2000">
                <a:latin typeface="Calibri"/>
                <a:ea typeface="Calibri"/>
                <a:cs typeface="Calibri"/>
                <a:sym typeface="Calibri"/>
              </a:rPr>
              <a:t>	5) Serious infringements of the laws of Singapore</a:t>
            </a:r>
            <a:br>
              <a:rPr b="0" lang="en-US" sz="2000">
                <a:latin typeface="Calibri"/>
                <a:ea typeface="Calibri"/>
                <a:cs typeface="Calibri"/>
                <a:sym typeface="Calibri"/>
              </a:rPr>
            </a:br>
            <a:r>
              <a:rPr b="0" lang="en-US" sz="2000">
                <a:latin typeface="Calibri"/>
                <a:ea typeface="Calibri"/>
                <a:cs typeface="Calibri"/>
                <a:sym typeface="Calibri"/>
              </a:rPr>
              <a:t>There is no refund of the course fees, whether consumed or un-consumed, if a  student is expelled.</a:t>
            </a:r>
            <a:br>
              <a:rPr b="0" lang="en-US" sz="2000">
                <a:latin typeface="Calibri"/>
                <a:ea typeface="Calibri"/>
                <a:cs typeface="Calibri"/>
                <a:sym typeface="Calibri"/>
              </a:rPr>
            </a:br>
            <a:endParaRPr b="0" sz="2000">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5"/>
          <p:cNvSpPr txBox="1"/>
          <p:nvPr>
            <p:ph type="ctrTitle"/>
          </p:nvPr>
        </p:nvSpPr>
        <p:spPr>
          <a:xfrm>
            <a:off x="228600" y="381000"/>
            <a:ext cx="7772400" cy="640143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1200"/>
              <a:t>A</a:t>
            </a:r>
            <a:r>
              <a:rPr lang="en-US" sz="1600">
                <a:latin typeface="Calibri"/>
                <a:ea typeface="Calibri"/>
                <a:cs typeface="Calibri"/>
                <a:sym typeface="Calibri"/>
              </a:rPr>
              <a:t>. Cheating during Test/Examination  </a:t>
            </a:r>
            <a:br>
              <a:rPr lang="en-US" sz="1600">
                <a:latin typeface="Calibri"/>
                <a:ea typeface="Calibri"/>
                <a:cs typeface="Calibri"/>
                <a:sym typeface="Calibri"/>
              </a:rPr>
            </a:br>
            <a:br>
              <a:rPr lang="en-US" sz="1600">
                <a:latin typeface="Calibri"/>
                <a:ea typeface="Calibri"/>
                <a:cs typeface="Calibri"/>
                <a:sym typeface="Calibri"/>
              </a:rPr>
            </a:br>
            <a:r>
              <a:rPr b="0" lang="en-US" sz="1600">
                <a:latin typeface="Calibri"/>
                <a:ea typeface="Calibri"/>
                <a:cs typeface="Calibri"/>
                <a:sym typeface="Calibri"/>
              </a:rPr>
              <a:t>Cheating during progress tests or examinations are serious matters. Cheating is interpreted widely as any attempt by a student to gain unfair advantage in an assessment by dishonest means. Cheating includes:</a:t>
            </a:r>
            <a:br>
              <a:rPr b="0" lang="en-US" sz="1600">
                <a:latin typeface="Calibri"/>
                <a:ea typeface="Calibri"/>
                <a:cs typeface="Calibri"/>
                <a:sym typeface="Calibri"/>
              </a:rPr>
            </a:br>
            <a:r>
              <a:rPr b="0" lang="en-US" sz="1600">
                <a:latin typeface="Calibri"/>
                <a:ea typeface="Calibri"/>
                <a:cs typeface="Calibri"/>
                <a:sym typeface="Calibri"/>
              </a:rPr>
              <a:t>communicating or trying to communicate in any way, with another candidate in an examination;</a:t>
            </a:r>
            <a:br>
              <a:rPr b="0" lang="en-US" sz="1600">
                <a:latin typeface="Calibri"/>
                <a:ea typeface="Calibri"/>
                <a:cs typeface="Calibri"/>
                <a:sym typeface="Calibri"/>
              </a:rPr>
            </a:br>
            <a:r>
              <a:rPr b="0" lang="en-US" sz="1600">
                <a:latin typeface="Calibri"/>
                <a:ea typeface="Calibri"/>
                <a:cs typeface="Calibri"/>
                <a:sym typeface="Calibri"/>
              </a:rPr>
              <a:t>Introducing unauthorized material into an examination (e.g. books and crib notes);</a:t>
            </a:r>
            <a:br>
              <a:rPr b="0" lang="en-US" sz="1600">
                <a:latin typeface="Calibri"/>
                <a:ea typeface="Calibri"/>
                <a:cs typeface="Calibri"/>
                <a:sym typeface="Calibri"/>
              </a:rPr>
            </a:br>
            <a:r>
              <a:rPr b="0" lang="en-US" sz="1600">
                <a:latin typeface="Calibri"/>
                <a:ea typeface="Calibri"/>
                <a:cs typeface="Calibri"/>
                <a:sym typeface="Calibri"/>
              </a:rPr>
              <a:t>Obtaining an examination paper in advance of its authorized release;</a:t>
            </a:r>
            <a:br>
              <a:rPr b="0" lang="en-US" sz="1600">
                <a:latin typeface="Calibri"/>
                <a:ea typeface="Calibri"/>
                <a:cs typeface="Calibri"/>
                <a:sym typeface="Calibri"/>
              </a:rPr>
            </a:br>
            <a:r>
              <a:rPr b="0" lang="en-US" sz="1600">
                <a:latin typeface="Calibri"/>
                <a:ea typeface="Calibri"/>
                <a:cs typeface="Calibri"/>
                <a:sym typeface="Calibri"/>
              </a:rPr>
              <a:t>Stealing another student's essay and passing it off as your own.</a:t>
            </a:r>
            <a:br>
              <a:rPr b="0" lang="en-US" sz="1600">
                <a:latin typeface="Calibri"/>
                <a:ea typeface="Calibri"/>
                <a:cs typeface="Calibri"/>
                <a:sym typeface="Calibri"/>
              </a:rPr>
            </a:br>
            <a:br>
              <a:rPr b="0" lang="en-US" sz="1600">
                <a:latin typeface="Calibri"/>
                <a:ea typeface="Calibri"/>
                <a:cs typeface="Calibri"/>
                <a:sym typeface="Calibri"/>
              </a:rPr>
            </a:br>
            <a:r>
              <a:rPr lang="en-US" sz="1600">
                <a:latin typeface="Calibri"/>
                <a:ea typeface="Calibri"/>
                <a:cs typeface="Calibri"/>
                <a:sym typeface="Calibri"/>
              </a:rPr>
              <a:t>B.Plagiarism/Copying in Assignment</a:t>
            </a:r>
            <a:br>
              <a:rPr lang="en-US" sz="1600">
                <a:latin typeface="Calibri"/>
                <a:ea typeface="Calibri"/>
                <a:cs typeface="Calibri"/>
                <a:sym typeface="Calibri"/>
              </a:rPr>
            </a:br>
            <a:br>
              <a:rPr lang="en-US" sz="1600">
                <a:latin typeface="Calibri"/>
                <a:ea typeface="Calibri"/>
                <a:cs typeface="Calibri"/>
                <a:sym typeface="Calibri"/>
              </a:rPr>
            </a:br>
            <a:r>
              <a:rPr b="0" lang="en-US" sz="1600">
                <a:latin typeface="Calibri"/>
                <a:ea typeface="Calibri"/>
                <a:cs typeface="Calibri"/>
                <a:sym typeface="Calibri"/>
              </a:rPr>
              <a:t>Plagiarism is the act of taking someone else's work or ideas and passing them off as your own.  Plagiarism is Wrong &amp; Unacceptable: </a:t>
            </a:r>
            <a:br>
              <a:rPr b="0" lang="en-US" sz="1600">
                <a:latin typeface="Calibri"/>
                <a:ea typeface="Calibri"/>
                <a:cs typeface="Calibri"/>
                <a:sym typeface="Calibri"/>
              </a:rPr>
            </a:br>
            <a:r>
              <a:rPr b="0" lang="en-US" sz="1600">
                <a:latin typeface="Calibri"/>
                <a:ea typeface="Calibri"/>
                <a:cs typeface="Calibri"/>
                <a:sym typeface="Calibri"/>
              </a:rPr>
              <a:t>Plagiarism is theft of another person’s work.</a:t>
            </a:r>
            <a:br>
              <a:rPr b="0" lang="en-US" sz="1600">
                <a:latin typeface="Calibri"/>
                <a:ea typeface="Calibri"/>
                <a:cs typeface="Calibri"/>
                <a:sym typeface="Calibri"/>
              </a:rPr>
            </a:br>
            <a:r>
              <a:rPr b="0" lang="en-US" sz="1600">
                <a:latin typeface="Calibri"/>
                <a:ea typeface="Calibri"/>
                <a:cs typeface="Calibri"/>
                <a:sym typeface="Calibri"/>
              </a:rPr>
              <a:t>Plagiarism is cheating.</a:t>
            </a:r>
            <a:br>
              <a:rPr b="0" lang="en-US" sz="1600">
                <a:latin typeface="Calibri"/>
                <a:ea typeface="Calibri"/>
                <a:cs typeface="Calibri"/>
                <a:sym typeface="Calibri"/>
              </a:rPr>
            </a:br>
            <a:r>
              <a:rPr b="0" lang="en-US" sz="1600">
                <a:latin typeface="Calibri"/>
                <a:ea typeface="Calibri"/>
                <a:cs typeface="Calibri"/>
                <a:sym typeface="Calibri"/>
              </a:rPr>
              <a:t>Plagiarism can result in you getting a failing grade or zero mark for the assignment or project.  Further disciplinary action may be taken against the student.</a:t>
            </a:r>
            <a:br>
              <a:rPr b="0" lang="en-US" sz="1600">
                <a:latin typeface="Calibri"/>
                <a:ea typeface="Calibri"/>
                <a:cs typeface="Calibri"/>
                <a:sym typeface="Calibri"/>
              </a:rPr>
            </a:br>
            <a:br>
              <a:rPr lang="en-US" sz="1600">
                <a:latin typeface="Calibri"/>
                <a:ea typeface="Calibri"/>
                <a:cs typeface="Calibri"/>
                <a:sym typeface="Calibri"/>
              </a:rPr>
            </a:br>
            <a:r>
              <a:rPr lang="en-US" sz="1600">
                <a:latin typeface="Calibri"/>
                <a:ea typeface="Calibri"/>
                <a:cs typeface="Calibri"/>
                <a:sym typeface="Calibri"/>
              </a:rPr>
              <a:t>Actions by “Disciplinary Committee” include: </a:t>
            </a:r>
            <a:br>
              <a:rPr lang="en-US" sz="1600">
                <a:latin typeface="Calibri"/>
                <a:ea typeface="Calibri"/>
                <a:cs typeface="Calibri"/>
                <a:sym typeface="Calibri"/>
              </a:rPr>
            </a:br>
            <a:r>
              <a:rPr b="0" lang="en-US" sz="1600">
                <a:latin typeface="Calibri"/>
                <a:ea typeface="Calibri"/>
                <a:cs typeface="Calibri"/>
                <a:sym typeface="Calibri"/>
              </a:rPr>
              <a:t>i.Failing of Exam </a:t>
            </a:r>
            <a:br>
              <a:rPr b="0" lang="en-US" sz="1600">
                <a:latin typeface="Calibri"/>
                <a:ea typeface="Calibri"/>
                <a:cs typeface="Calibri"/>
                <a:sym typeface="Calibri"/>
              </a:rPr>
            </a:br>
            <a:r>
              <a:rPr b="0" lang="en-US" sz="1600">
                <a:latin typeface="Calibri"/>
                <a:ea typeface="Calibri"/>
                <a:cs typeface="Calibri"/>
                <a:sym typeface="Calibri"/>
              </a:rPr>
              <a:t>ii.Stern Warning or dismissal (repeat offender shall be dismissed) </a:t>
            </a:r>
            <a:br>
              <a:rPr b="0" lang="en-US" sz="1600">
                <a:latin typeface="Calibri"/>
                <a:ea typeface="Calibri"/>
                <a:cs typeface="Calibri"/>
                <a:sym typeface="Calibri"/>
              </a:rPr>
            </a:br>
            <a:r>
              <a:rPr b="0" lang="en-US" sz="1600">
                <a:latin typeface="Calibri"/>
                <a:ea typeface="Calibri"/>
                <a:cs typeface="Calibri"/>
                <a:sym typeface="Calibri"/>
              </a:rPr>
              <a:t>iii.Writing to Parents and/or Sponsor (to convey seriousness of offence)</a:t>
            </a:r>
            <a:br>
              <a:rPr b="0" lang="en-US" sz="1600">
                <a:latin typeface="Calibri"/>
                <a:ea typeface="Calibri"/>
                <a:cs typeface="Calibri"/>
                <a:sym typeface="Calibri"/>
              </a:rPr>
            </a:br>
            <a:r>
              <a:rPr b="0" lang="en-US" sz="1600">
                <a:latin typeface="Calibri"/>
                <a:ea typeface="Calibri"/>
                <a:cs typeface="Calibri"/>
                <a:sym typeface="Calibri"/>
              </a:rPr>
              <a:t>iv.Re-Exam with full fee </a:t>
            </a:r>
            <a:br>
              <a:rPr b="0" lang="en-US" sz="1600">
                <a:latin typeface="Calibri"/>
                <a:ea typeface="Calibri"/>
                <a:cs typeface="Calibri"/>
                <a:sym typeface="Calibri"/>
              </a:rPr>
            </a:br>
            <a:endParaRPr b="0" sz="1600">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6"/>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12700" rtl="0" algn="l">
              <a:lnSpc>
                <a:spcPct val="100000"/>
              </a:lnSpc>
              <a:spcBef>
                <a:spcPts val="0"/>
              </a:spcBef>
              <a:spcAft>
                <a:spcPts val="0"/>
              </a:spcAft>
              <a:buNone/>
            </a:pPr>
            <a:r>
              <a:rPr lang="en-US">
                <a:latin typeface="Calibri"/>
                <a:ea typeface="Calibri"/>
                <a:cs typeface="Calibri"/>
                <a:sym typeface="Calibri"/>
              </a:rPr>
              <a:t>  Course Completion Criteria</a:t>
            </a:r>
            <a:endParaRPr>
              <a:latin typeface="Calibri"/>
              <a:ea typeface="Calibri"/>
              <a:cs typeface="Calibri"/>
              <a:sym typeface="Calibri"/>
            </a:endParaRPr>
          </a:p>
        </p:txBody>
      </p:sp>
      <p:sp>
        <p:nvSpPr>
          <p:cNvPr id="347" name="Google Shape;347;p46"/>
          <p:cNvSpPr txBox="1"/>
          <p:nvPr/>
        </p:nvSpPr>
        <p:spPr>
          <a:xfrm>
            <a:off x="436253" y="914400"/>
            <a:ext cx="8271493" cy="228909"/>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t/>
            </a:r>
            <a:endParaRPr sz="1400">
              <a:solidFill>
                <a:schemeClr val="dk1"/>
              </a:solidFill>
              <a:latin typeface="Libre Franklin"/>
              <a:ea typeface="Libre Franklin"/>
              <a:cs typeface="Libre Franklin"/>
              <a:sym typeface="Libre Franklin"/>
            </a:endParaRPr>
          </a:p>
        </p:txBody>
      </p:sp>
      <p:sp>
        <p:nvSpPr>
          <p:cNvPr id="348" name="Google Shape;348;p46"/>
          <p:cNvSpPr txBox="1"/>
          <p:nvPr/>
        </p:nvSpPr>
        <p:spPr>
          <a:xfrm>
            <a:off x="436253" y="914400"/>
            <a:ext cx="8271493" cy="5736057"/>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b="1" lang="en-US" sz="1800" u="sng">
                <a:solidFill>
                  <a:schemeClr val="dk1"/>
                </a:solidFill>
                <a:latin typeface="Calibri"/>
                <a:ea typeface="Calibri"/>
                <a:cs typeface="Calibri"/>
                <a:sym typeface="Calibri"/>
              </a:rPr>
              <a:t>Graduation Criteria</a:t>
            </a:r>
            <a:endParaRPr sz="1800" u="sng">
              <a:solidFill>
                <a:schemeClr val="dk1"/>
              </a:solidFill>
              <a:latin typeface="Calibri"/>
              <a:ea typeface="Calibri"/>
              <a:cs typeface="Calibri"/>
              <a:sym typeface="Calibri"/>
            </a:endParaRPr>
          </a:p>
          <a:p>
            <a:pPr indent="0" lvl="0" marL="12700" marR="5080" rtl="0" algn="l">
              <a:lnSpc>
                <a:spcPct val="115000"/>
              </a:lnSpc>
              <a:spcBef>
                <a:spcPts val="0"/>
              </a:spcBef>
              <a:spcAft>
                <a:spcPts val="0"/>
              </a:spcAft>
              <a:buNone/>
            </a:pPr>
            <a:r>
              <a:rPr lang="en-US" sz="1800">
                <a:solidFill>
                  <a:schemeClr val="dk1"/>
                </a:solidFill>
                <a:latin typeface="Calibri"/>
                <a:ea typeface="Calibri"/>
                <a:cs typeface="Calibri"/>
                <a:sym typeface="Calibri"/>
              </a:rPr>
              <a:t>For all preparatory courses, student must </a:t>
            </a:r>
            <a:r>
              <a:rPr lang="en-US" sz="1800" u="sng">
                <a:solidFill>
                  <a:schemeClr val="dk1"/>
                </a:solidFill>
                <a:latin typeface="Calibri"/>
                <a:ea typeface="Calibri"/>
                <a:cs typeface="Calibri"/>
                <a:sym typeface="Calibri"/>
              </a:rPr>
              <a:t>meet the minimum attendance requirements</a:t>
            </a:r>
            <a:r>
              <a:rPr lang="en-US" sz="1800">
                <a:solidFill>
                  <a:schemeClr val="dk1"/>
                </a:solidFill>
                <a:latin typeface="Calibri"/>
                <a:ea typeface="Calibri"/>
                <a:cs typeface="Calibri"/>
                <a:sym typeface="Calibri"/>
              </a:rPr>
              <a:t> set by the College. Graduates may move on to a new course or module of a higher level. For graduation criteria of individual course(s), please refer to the school website.</a:t>
            </a:r>
            <a:endParaRPr sz="1800">
              <a:solidFill>
                <a:schemeClr val="dk1"/>
              </a:solidFill>
              <a:latin typeface="Calibri"/>
              <a:ea typeface="Calibri"/>
              <a:cs typeface="Calibri"/>
              <a:sym typeface="Calibri"/>
            </a:endParaRPr>
          </a:p>
          <a:p>
            <a:pPr indent="0" lvl="0" marL="0" marR="0" rtl="0" algn="l">
              <a:lnSpc>
                <a:spcPct val="100000"/>
              </a:lnSpc>
              <a:spcBef>
                <a:spcPts val="1295"/>
              </a:spcBef>
              <a:spcAft>
                <a:spcPts val="0"/>
              </a:spcAft>
              <a:buNone/>
            </a:pPr>
            <a:r>
              <a:rPr b="1" lang="en-US" sz="1800" u="sng">
                <a:solidFill>
                  <a:schemeClr val="dk1"/>
                </a:solidFill>
                <a:latin typeface="Calibri"/>
                <a:ea typeface="Calibri"/>
                <a:cs typeface="Calibri"/>
                <a:sym typeface="Calibri"/>
              </a:rPr>
              <a:t>Retake of Module Exams</a:t>
            </a:r>
            <a:endParaRPr sz="1800" u="sng">
              <a:solidFill>
                <a:schemeClr val="dk1"/>
              </a:solidFill>
              <a:latin typeface="Calibri"/>
              <a:ea typeface="Calibri"/>
              <a:cs typeface="Calibri"/>
              <a:sym typeface="Calibri"/>
            </a:endParaRPr>
          </a:p>
          <a:p>
            <a:pPr indent="-286385" lvl="0" marL="299085" marR="0" rtl="0" algn="l">
              <a:lnSpc>
                <a:spcPct val="10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A student who fails in any required module may choose to retake the module exam.</a:t>
            </a:r>
            <a:endParaRPr sz="1800">
              <a:solidFill>
                <a:schemeClr val="dk1"/>
              </a:solidFill>
              <a:latin typeface="Calibri"/>
              <a:ea typeface="Calibri"/>
              <a:cs typeface="Calibri"/>
              <a:sym typeface="Calibri"/>
            </a:endParaRPr>
          </a:p>
          <a:p>
            <a:pPr indent="-286385" lvl="0" marL="299085" marR="0" rtl="0" algn="l">
              <a:lnSpc>
                <a:spcPct val="10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There will be additional tuition fee for retaking an exam.</a:t>
            </a:r>
            <a:endParaRPr sz="1800">
              <a:solidFill>
                <a:schemeClr val="dk1"/>
              </a:solidFill>
              <a:latin typeface="Calibri"/>
              <a:ea typeface="Calibri"/>
              <a:cs typeface="Calibri"/>
              <a:sym typeface="Calibri"/>
            </a:endParaRPr>
          </a:p>
          <a:p>
            <a:pPr indent="-286385" lvl="0" marL="299085" marR="0" rtl="0" algn="l">
              <a:lnSpc>
                <a:spcPct val="10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A student who fails in any prescribed module may choose not to re-sit.</a:t>
            </a:r>
            <a:endParaRPr sz="1800">
              <a:solidFill>
                <a:schemeClr val="dk1"/>
              </a:solidFill>
              <a:latin typeface="Calibri"/>
              <a:ea typeface="Calibri"/>
              <a:cs typeface="Calibri"/>
              <a:sym typeface="Calibri"/>
            </a:endParaRPr>
          </a:p>
          <a:p>
            <a:pPr indent="0" lvl="0" marL="12700" marR="0" rtl="0" algn="l">
              <a:lnSpc>
                <a:spcPct val="100000"/>
              </a:lnSpc>
              <a:spcBef>
                <a:spcPts val="0"/>
              </a:spcBef>
              <a:spcAft>
                <a:spcPts val="0"/>
              </a:spcAft>
              <a:buNone/>
            </a:pPr>
            <a:r>
              <a:rPr lang="en-US" sz="1800">
                <a:solidFill>
                  <a:schemeClr val="dk1"/>
                </a:solidFill>
                <a:latin typeface="Calibri"/>
                <a:ea typeface="Calibri"/>
                <a:cs typeface="Calibri"/>
                <a:sym typeface="Calibri"/>
              </a:rPr>
              <a:t>*In this case, students are considered to have NOT graduated, and will </a:t>
            </a:r>
            <a:r>
              <a:rPr lang="en-US" sz="1800" u="sng">
                <a:solidFill>
                  <a:schemeClr val="dk1"/>
                </a:solidFill>
                <a:latin typeface="Calibri"/>
                <a:ea typeface="Calibri"/>
                <a:cs typeface="Calibri"/>
                <a:sym typeface="Calibri"/>
              </a:rPr>
              <a:t>only receive a transcript</a:t>
            </a:r>
            <a:r>
              <a:rPr lang="en-U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indent="0" lvl="0" marL="12700" marR="0" rtl="0" algn="l">
              <a:lnSpc>
                <a:spcPct val="100000"/>
              </a:lnSpc>
              <a:spcBef>
                <a:spcPts val="1230"/>
              </a:spcBef>
              <a:spcAft>
                <a:spcPts val="0"/>
              </a:spcAft>
              <a:buNone/>
            </a:pPr>
            <a:r>
              <a:rPr b="1" lang="en-US" sz="1800" u="sng">
                <a:solidFill>
                  <a:schemeClr val="dk1"/>
                </a:solidFill>
                <a:latin typeface="Calibri"/>
                <a:ea typeface="Calibri"/>
                <a:cs typeface="Calibri"/>
                <a:sym typeface="Calibri"/>
              </a:rPr>
              <a:t>Termination</a:t>
            </a:r>
            <a:endParaRPr sz="1800" u="sng">
              <a:solidFill>
                <a:schemeClr val="dk1"/>
              </a:solidFill>
              <a:latin typeface="Calibri"/>
              <a:ea typeface="Calibri"/>
              <a:cs typeface="Calibri"/>
              <a:sym typeface="Calibri"/>
            </a:endParaRPr>
          </a:p>
          <a:p>
            <a:pPr indent="0" lvl="0" marL="12700" marR="0" rtl="0" algn="l">
              <a:lnSpc>
                <a:spcPct val="100000"/>
              </a:lnSpc>
              <a:spcBef>
                <a:spcPts val="0"/>
              </a:spcBef>
              <a:spcAft>
                <a:spcPts val="0"/>
              </a:spcAft>
              <a:buNone/>
            </a:pPr>
            <a:r>
              <a:rPr lang="en-US" sz="1800">
                <a:solidFill>
                  <a:schemeClr val="dk1"/>
                </a:solidFill>
                <a:latin typeface="Calibri"/>
                <a:ea typeface="Calibri"/>
                <a:cs typeface="Calibri"/>
                <a:sym typeface="Calibri"/>
              </a:rPr>
              <a:t>A student shall be terminated from a course if he/she:</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fails to settle all payments to Trinity International College;</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has committed serious act(s) of discipline; or</a:t>
            </a:r>
            <a:endParaRPr sz="1800">
              <a:solidFill>
                <a:schemeClr val="dk1"/>
              </a:solidFill>
              <a:latin typeface="Calibri"/>
              <a:ea typeface="Calibri"/>
              <a:cs typeface="Calibri"/>
              <a:sym typeface="Calibri"/>
            </a:endParaRPr>
          </a:p>
          <a:p>
            <a:pPr indent="-342900" lvl="0" marL="355600" marR="0" rtl="0" algn="l">
              <a:lnSpc>
                <a:spcPct val="100000"/>
              </a:lnSpc>
              <a:spcBef>
                <a:spcPts val="29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fails to maintain the minimum attendance requirement as per ICA regulation.</a:t>
            </a:r>
            <a:endParaRPr sz="1800">
              <a:solidFill>
                <a:schemeClr val="dk1"/>
              </a:solidFill>
              <a:latin typeface="Calibri"/>
              <a:ea typeface="Calibri"/>
              <a:cs typeface="Calibri"/>
              <a:sym typeface="Calibri"/>
            </a:endParaRPr>
          </a:p>
          <a:p>
            <a:pPr indent="0" lvl="0" marL="12700" marR="6985" rtl="0" algn="l">
              <a:lnSpc>
                <a:spcPct val="115000"/>
              </a:lnSpc>
              <a:spcBef>
                <a:spcPts val="995"/>
              </a:spcBef>
              <a:spcAft>
                <a:spcPts val="0"/>
              </a:spcAft>
              <a:buNone/>
            </a:pPr>
            <a:r>
              <a:rPr lang="en-US" sz="1800">
                <a:solidFill>
                  <a:schemeClr val="dk1"/>
                </a:solidFill>
                <a:latin typeface="Calibri"/>
                <a:ea typeface="Calibri"/>
                <a:cs typeface="Calibri"/>
                <a:sym typeface="Calibri"/>
              </a:rPr>
              <a:t>*The Management Team or Academic Board in its place may, in its absolute discretion, alter or waive any or all of the conditions stated above when determining a student’s termination from Trinity International College.</a:t>
            </a:r>
            <a:endParaRPr sz="180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7"/>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0" rtl="0" algn="l">
              <a:spcBef>
                <a:spcPts val="0"/>
              </a:spcBef>
              <a:spcAft>
                <a:spcPts val="0"/>
              </a:spcAft>
              <a:buNone/>
            </a:pPr>
            <a:r>
              <a:rPr b="0" lang="en-US"/>
              <a:t>Promotion and Graduation Requirements</a:t>
            </a:r>
            <a:endParaRPr b="0"/>
          </a:p>
        </p:txBody>
      </p:sp>
      <p:sp>
        <p:nvSpPr>
          <p:cNvPr id="354" name="Google Shape;354;p47"/>
          <p:cNvSpPr txBox="1"/>
          <p:nvPr/>
        </p:nvSpPr>
        <p:spPr>
          <a:xfrm>
            <a:off x="533400" y="1066800"/>
            <a:ext cx="8151334" cy="3139321"/>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Libre Franklin Medium"/>
              <a:buAutoNum type="arabicPeriod"/>
            </a:pPr>
            <a:r>
              <a:rPr lang="en-US" sz="1800">
                <a:solidFill>
                  <a:schemeClr val="dk1"/>
                </a:solidFill>
                <a:latin typeface="Libre Franklin"/>
                <a:ea typeface="Libre Franklin"/>
                <a:cs typeface="Libre Franklin"/>
                <a:sym typeface="Libre Franklin"/>
              </a:rPr>
              <a:t>Attendance requirement</a:t>
            </a:r>
            <a:endParaRPr sz="1800">
              <a:solidFill>
                <a:schemeClr val="dk1"/>
              </a:solidFill>
              <a:latin typeface="Libre Franklin"/>
              <a:ea typeface="Libre Franklin"/>
              <a:cs typeface="Libre Franklin"/>
              <a:sym typeface="Libre Franklin"/>
            </a:endParaRPr>
          </a:p>
          <a:p>
            <a:pPr indent="-285750" lvl="1" marL="7429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90%</a:t>
            </a:r>
            <a:r>
              <a:rPr b="0" i="0" lang="en-US" sz="1800" u="none" cap="none" strike="noStrike">
                <a:solidFill>
                  <a:schemeClr val="dk1"/>
                </a:solidFill>
                <a:latin typeface="Calibri"/>
                <a:ea typeface="Calibri"/>
                <a:cs typeface="Calibri"/>
                <a:sym typeface="Calibri"/>
              </a:rPr>
              <a:t> for all learners who are under student pass (STP);</a:t>
            </a:r>
            <a:endParaRPr b="0" i="0" sz="1800" u="none" cap="none" strike="noStrike">
              <a:solidFill>
                <a:schemeClr val="dk1"/>
              </a:solidFill>
              <a:latin typeface="Calibri"/>
              <a:ea typeface="Calibri"/>
              <a:cs typeface="Calibri"/>
              <a:sym typeface="Calibri"/>
            </a:endParaRPr>
          </a:p>
          <a:p>
            <a:pPr indent="-285750" lvl="1" marL="7429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75% for learners without STP.</a:t>
            </a:r>
            <a:endParaRPr b="0" i="0" sz="1800" u="none" cap="none" strike="noStrike">
              <a:solidFill>
                <a:schemeClr val="dk1"/>
              </a:solidFill>
              <a:latin typeface="Calibri"/>
              <a:ea typeface="Calibri"/>
              <a:cs typeface="Calibri"/>
              <a:sym typeface="Calibri"/>
            </a:endParaRPr>
          </a:p>
          <a:p>
            <a:pPr indent="-171450" lvl="1" marL="7429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800"/>
              <a:buFont typeface="Libre Franklin Medium"/>
              <a:buAutoNum type="arabicPeriod"/>
            </a:pPr>
            <a:r>
              <a:rPr b="0" lang="en-US" sz="1800">
                <a:solidFill>
                  <a:schemeClr val="dk1"/>
                </a:solidFill>
                <a:latin typeface="Calibri"/>
                <a:ea typeface="Calibri"/>
                <a:cs typeface="Calibri"/>
                <a:sym typeface="Calibri"/>
              </a:rPr>
              <a:t>Pass all modules.</a:t>
            </a:r>
            <a:endParaRPr b="0" sz="1800">
              <a:solidFill>
                <a:schemeClr val="dk1"/>
              </a:solidFill>
              <a:latin typeface="Calibri"/>
              <a:ea typeface="Calibri"/>
              <a:cs typeface="Calibri"/>
              <a:sym typeface="Calibri"/>
            </a:endParaRPr>
          </a:p>
          <a:p>
            <a:pPr indent="-228600" lvl="0" marL="342900" marR="0" rtl="0" algn="l">
              <a:spcBef>
                <a:spcPts val="0"/>
              </a:spcBef>
              <a:spcAft>
                <a:spcPts val="0"/>
              </a:spcAft>
              <a:buClr>
                <a:schemeClr val="dk1"/>
              </a:buClr>
              <a:buSzPts val="1800"/>
              <a:buFont typeface="Libre Franklin Medium"/>
              <a:buNone/>
            </a:pPr>
            <a:r>
              <a:t/>
            </a:r>
            <a:endParaRPr b="0" sz="1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800"/>
              <a:buFont typeface="Libre Franklin Medium"/>
              <a:buAutoNum type="arabicPeriod"/>
            </a:pPr>
            <a:r>
              <a:rPr b="0" lang="en-US" sz="1800">
                <a:solidFill>
                  <a:schemeClr val="dk1"/>
                </a:solidFill>
                <a:latin typeface="Calibri"/>
                <a:ea typeface="Calibri"/>
                <a:cs typeface="Calibri"/>
                <a:sym typeface="Calibri"/>
              </a:rPr>
              <a:t>Course fees fully paid.</a:t>
            </a:r>
            <a:endParaRPr b="0" sz="1800">
              <a:solidFill>
                <a:schemeClr val="dk1"/>
              </a:solidFill>
              <a:latin typeface="Calibri"/>
              <a:ea typeface="Calibri"/>
              <a:cs typeface="Calibri"/>
              <a:sym typeface="Calibri"/>
            </a:endParaRPr>
          </a:p>
          <a:p>
            <a:pPr indent="-228600" lvl="0" marL="342900" marR="0" rtl="0" algn="l">
              <a:spcBef>
                <a:spcPts val="0"/>
              </a:spcBef>
              <a:spcAft>
                <a:spcPts val="0"/>
              </a:spcAft>
              <a:buClr>
                <a:schemeClr val="dk1"/>
              </a:buClr>
              <a:buSzPts val="1800"/>
              <a:buFont typeface="Libre Franklin Medium"/>
              <a:buNone/>
            </a:pPr>
            <a:r>
              <a:t/>
            </a: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800"/>
              <a:buFont typeface="Libre Franklin Medium"/>
              <a:buAutoNum type="arabicPeriod"/>
            </a:pPr>
            <a:r>
              <a:rPr b="0" lang="en-US" sz="1800">
                <a:solidFill>
                  <a:schemeClr val="dk1"/>
                </a:solidFill>
                <a:latin typeface="Calibri"/>
                <a:ea typeface="Calibri"/>
                <a:cs typeface="Calibri"/>
                <a:sym typeface="Calibri"/>
              </a:rPr>
              <a:t>Learners will be awarded a Certificate of Attendance if they meet the attendance requirement but didn’t pass all the modules.</a:t>
            </a:r>
            <a:endParaRPr sz="1800">
              <a:solidFill>
                <a:schemeClr val="dk1"/>
              </a:solidFill>
              <a:latin typeface="Calibri"/>
              <a:ea typeface="Calibri"/>
              <a:cs typeface="Calibri"/>
              <a:sym typeface="Calibri"/>
            </a:endParaRPr>
          </a:p>
          <a:p>
            <a:pPr indent="-228600" lvl="0" marL="342900" marR="0" rtl="0" algn="l">
              <a:spcBef>
                <a:spcPts val="0"/>
              </a:spcBef>
              <a:spcAft>
                <a:spcPts val="0"/>
              </a:spcAft>
              <a:buClr>
                <a:schemeClr val="dk1"/>
              </a:buClr>
              <a:buSzPts val="1800"/>
              <a:buFont typeface="Libre Franklin Medium"/>
              <a:buNone/>
            </a:pPr>
            <a:r>
              <a:t/>
            </a:r>
            <a:endParaRPr b="0" sz="1800">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8"/>
          <p:cNvSpPr txBox="1"/>
          <p:nvPr>
            <p:ph type="ctrTitle"/>
          </p:nvPr>
        </p:nvSpPr>
        <p:spPr>
          <a:xfrm>
            <a:off x="381000" y="838200"/>
            <a:ext cx="7772400" cy="443166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0" lang="en-US" sz="2000">
                <a:latin typeface="Calibri"/>
                <a:ea typeface="Calibri"/>
                <a:cs typeface="Calibri"/>
                <a:sym typeface="Calibri"/>
              </a:rPr>
              <a:t>Among the courses, Diploma in Hospitality and Tourism Management is currently being offered with Industrial Attachment (IA) program. </a:t>
            </a:r>
            <a:br>
              <a:rPr b="0" lang="en-US" sz="2000">
                <a:latin typeface="Calibri"/>
                <a:ea typeface="Calibri"/>
                <a:cs typeface="Calibri"/>
                <a:sym typeface="Calibri"/>
              </a:rPr>
            </a:br>
            <a:br>
              <a:rPr b="0" lang="en-US" sz="2000">
                <a:latin typeface="Calibri"/>
                <a:ea typeface="Calibri"/>
                <a:cs typeface="Calibri"/>
                <a:sym typeface="Calibri"/>
              </a:rPr>
            </a:br>
            <a:r>
              <a:rPr b="0" lang="en-US" sz="2000">
                <a:latin typeface="Calibri"/>
                <a:ea typeface="Calibri"/>
                <a:cs typeface="Calibri"/>
                <a:sym typeface="Calibri"/>
              </a:rPr>
              <a:t>All students must successfully complete and pass the industrial attachment (IA) program before their graduation. </a:t>
            </a:r>
            <a:br>
              <a:rPr b="0" lang="en-US" sz="2000">
                <a:latin typeface="Calibri"/>
                <a:ea typeface="Calibri"/>
                <a:cs typeface="Calibri"/>
                <a:sym typeface="Calibri"/>
              </a:rPr>
            </a:br>
            <a:br>
              <a:rPr b="0" lang="en-US" sz="2000">
                <a:latin typeface="Calibri"/>
                <a:ea typeface="Calibri"/>
                <a:cs typeface="Calibri"/>
                <a:sym typeface="Calibri"/>
              </a:rPr>
            </a:br>
            <a:r>
              <a:rPr b="0" lang="en-US" sz="2000">
                <a:latin typeface="Calibri"/>
                <a:ea typeface="Calibri"/>
                <a:cs typeface="Calibri"/>
                <a:sym typeface="Calibri"/>
              </a:rPr>
              <a:t>The purpose of IA is to supplement TIC in-house module teaching and to instil in the students the right work attitudes and professionalism so that they could become effective and productive worker. IA is a learning process which by exposing the students in real life working environment as part of an academic curriculum helps the students to develop and enhance academic, personal, and professional competencies. </a:t>
            </a:r>
            <a:br>
              <a:rPr b="0" lang="en-US" sz="2000">
                <a:latin typeface="Calibri"/>
                <a:ea typeface="Calibri"/>
                <a:cs typeface="Calibri"/>
                <a:sym typeface="Calibri"/>
              </a:rPr>
            </a:br>
            <a:br>
              <a:rPr lang="en-US" sz="2400"/>
            </a:br>
            <a:endParaRPr sz="2400"/>
          </a:p>
        </p:txBody>
      </p:sp>
      <p:sp>
        <p:nvSpPr>
          <p:cNvPr id="360" name="Google Shape;360;p48"/>
          <p:cNvSpPr txBox="1"/>
          <p:nvPr>
            <p:ph idx="1" type="subTitle"/>
          </p:nvPr>
        </p:nvSpPr>
        <p:spPr>
          <a:xfrm>
            <a:off x="152400" y="228600"/>
            <a:ext cx="6400800" cy="292100"/>
          </a:xfrm>
          <a:prstGeom prst="rect">
            <a:avLst/>
          </a:prstGeom>
          <a:solidFill>
            <a:srgbClr val="D29F0F"/>
          </a:solidFill>
          <a:ln>
            <a:noFill/>
          </a:ln>
        </p:spPr>
        <p:txBody>
          <a:bodyPr anchorCtr="0" anchor="t" bIns="0" lIns="0" spcFirstLastPara="1" rIns="0" wrap="square" tIns="0">
            <a:spAutoFit/>
          </a:bodyPr>
          <a:lstStyle/>
          <a:p>
            <a:pPr indent="0" lvl="0" marL="0" rtl="0" algn="l">
              <a:spcBef>
                <a:spcPts val="0"/>
              </a:spcBef>
              <a:spcAft>
                <a:spcPts val="0"/>
              </a:spcAft>
              <a:buNone/>
            </a:pPr>
            <a:r>
              <a:rPr lang="en-US" sz="1900"/>
              <a:t>Corporate Content - IA Program</a:t>
            </a:r>
            <a:endParaRPr sz="19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9"/>
          <p:cNvSpPr txBox="1"/>
          <p:nvPr>
            <p:ph type="ctrTitle"/>
          </p:nvPr>
        </p:nvSpPr>
        <p:spPr>
          <a:xfrm>
            <a:off x="152400" y="152400"/>
            <a:ext cx="8838565" cy="584771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2000">
                <a:latin typeface="Calibri"/>
                <a:ea typeface="Calibri"/>
                <a:cs typeface="Calibri"/>
                <a:sym typeface="Calibri"/>
              </a:rPr>
              <a:t>Purpose of IA policy</a:t>
            </a:r>
            <a:br>
              <a:rPr b="0" lang="en-US" sz="2000">
                <a:latin typeface="Calibri"/>
                <a:ea typeface="Calibri"/>
                <a:cs typeface="Calibri"/>
                <a:sym typeface="Calibri"/>
              </a:rPr>
            </a:br>
            <a:br>
              <a:rPr b="0" lang="en-US" sz="2000">
                <a:latin typeface="Calibri"/>
                <a:ea typeface="Calibri"/>
                <a:cs typeface="Calibri"/>
                <a:sym typeface="Calibri"/>
              </a:rPr>
            </a:br>
            <a:r>
              <a:rPr b="0" lang="en-US" sz="2000">
                <a:latin typeface="Calibri"/>
                <a:ea typeface="Calibri"/>
                <a:cs typeface="Calibri"/>
                <a:sym typeface="Calibri"/>
              </a:rPr>
              <a:t>This policy is created to achieve the following:</a:t>
            </a:r>
            <a:br>
              <a:rPr b="0" lang="en-US" sz="2000">
                <a:latin typeface="Calibri"/>
                <a:ea typeface="Calibri"/>
                <a:cs typeface="Calibri"/>
                <a:sym typeface="Calibri"/>
              </a:rPr>
            </a:br>
            <a:r>
              <a:rPr b="0" lang="en-US" sz="2000">
                <a:latin typeface="Calibri"/>
                <a:ea typeface="Calibri"/>
                <a:cs typeface="Calibri"/>
                <a:sym typeface="Calibri"/>
              </a:rPr>
              <a:t>Establishing a permanent and effective system that would provide valuable work experience to student.</a:t>
            </a:r>
            <a:br>
              <a:rPr b="0" lang="en-US" sz="2000">
                <a:latin typeface="Calibri"/>
                <a:ea typeface="Calibri"/>
                <a:cs typeface="Calibri"/>
                <a:sym typeface="Calibri"/>
              </a:rPr>
            </a:br>
            <a:r>
              <a:rPr b="0" lang="en-US" sz="2000">
                <a:latin typeface="Calibri"/>
                <a:ea typeface="Calibri"/>
                <a:cs typeface="Calibri"/>
                <a:sym typeface="Calibri"/>
              </a:rPr>
              <a:t>Providing a clearly defined framework that will guide and give direction in management of IA program at TIC.</a:t>
            </a:r>
            <a:br>
              <a:rPr b="0" lang="en-US" sz="2000">
                <a:latin typeface="Calibri"/>
                <a:ea typeface="Calibri"/>
                <a:cs typeface="Calibri"/>
                <a:sym typeface="Calibri"/>
              </a:rPr>
            </a:br>
            <a:br>
              <a:rPr b="0" lang="en-US" sz="2000">
                <a:latin typeface="Calibri"/>
                <a:ea typeface="Calibri"/>
                <a:cs typeface="Calibri"/>
                <a:sym typeface="Calibri"/>
              </a:rPr>
            </a:br>
            <a:r>
              <a:rPr lang="en-US" sz="2000">
                <a:latin typeface="Calibri"/>
                <a:ea typeface="Calibri"/>
                <a:cs typeface="Calibri"/>
                <a:sym typeface="Calibri"/>
              </a:rPr>
              <a:t>Learning Objectives of IA</a:t>
            </a:r>
            <a:br>
              <a:rPr b="0" lang="en-US" sz="2000">
                <a:latin typeface="Calibri"/>
                <a:ea typeface="Calibri"/>
                <a:cs typeface="Calibri"/>
                <a:sym typeface="Calibri"/>
              </a:rPr>
            </a:br>
            <a:br>
              <a:rPr b="0" lang="en-US" sz="2000">
                <a:latin typeface="Calibri"/>
                <a:ea typeface="Calibri"/>
                <a:cs typeface="Calibri"/>
                <a:sym typeface="Calibri"/>
              </a:rPr>
            </a:br>
            <a:r>
              <a:rPr b="0" lang="en-US" sz="2000">
                <a:latin typeface="Calibri"/>
                <a:ea typeface="Calibri"/>
                <a:cs typeface="Calibri"/>
                <a:sym typeface="Calibri"/>
              </a:rPr>
              <a:t>The learning objectives for the IA component are listed below. Student will</a:t>
            </a:r>
            <a:br>
              <a:rPr b="0" lang="en-US" sz="2000">
                <a:latin typeface="Calibri"/>
                <a:ea typeface="Calibri"/>
                <a:cs typeface="Calibri"/>
                <a:sym typeface="Calibri"/>
              </a:rPr>
            </a:br>
            <a:r>
              <a:rPr b="0" lang="en-US" sz="2000">
                <a:latin typeface="Calibri"/>
                <a:ea typeface="Calibri"/>
                <a:cs typeface="Calibri"/>
                <a:sym typeface="Calibri"/>
              </a:rPr>
              <a:t>apply what they have learnt from their course of study in the workplace. </a:t>
            </a:r>
            <a:br>
              <a:rPr b="0" lang="en-US" sz="2000">
                <a:latin typeface="Calibri"/>
                <a:ea typeface="Calibri"/>
                <a:cs typeface="Calibri"/>
                <a:sym typeface="Calibri"/>
              </a:rPr>
            </a:br>
            <a:r>
              <a:rPr b="0" lang="en-US" sz="2000">
                <a:latin typeface="Calibri"/>
                <a:ea typeface="Calibri"/>
                <a:cs typeface="Calibri"/>
                <a:sym typeface="Calibri"/>
              </a:rPr>
              <a:t>acquire life-skills on the job. (e.g. communication skills, interpersonal skills, teamwork, etc.) </a:t>
            </a:r>
            <a:br>
              <a:rPr b="0" lang="en-US" sz="2000">
                <a:latin typeface="Calibri"/>
                <a:ea typeface="Calibri"/>
                <a:cs typeface="Calibri"/>
                <a:sym typeface="Calibri"/>
              </a:rPr>
            </a:br>
            <a:r>
              <a:rPr b="0" lang="en-US" sz="2000">
                <a:latin typeface="Calibri"/>
                <a:ea typeface="Calibri"/>
                <a:cs typeface="Calibri"/>
                <a:sym typeface="Calibri"/>
              </a:rPr>
              <a:t>gain practical experience in the working environment. </a:t>
            </a:r>
            <a:br>
              <a:rPr b="0" lang="en-US" sz="2000">
                <a:latin typeface="Calibri"/>
                <a:ea typeface="Calibri"/>
                <a:cs typeface="Calibri"/>
                <a:sym typeface="Calibri"/>
              </a:rPr>
            </a:br>
            <a:r>
              <a:rPr b="0" lang="en-US" sz="2000">
                <a:latin typeface="Calibri"/>
                <a:ea typeface="Calibri"/>
                <a:cs typeface="Calibri"/>
                <a:sym typeface="Calibri"/>
              </a:rPr>
              <a:t>explore their areas of interests. </a:t>
            </a:r>
            <a:br>
              <a:rPr b="0" lang="en-US" sz="2000">
                <a:latin typeface="Calibri"/>
                <a:ea typeface="Calibri"/>
                <a:cs typeface="Calibri"/>
                <a:sym typeface="Calibri"/>
              </a:rPr>
            </a:br>
            <a:r>
              <a:rPr b="0" lang="en-US" sz="2000">
                <a:latin typeface="Calibri"/>
                <a:ea typeface="Calibri"/>
                <a:cs typeface="Calibri"/>
                <a:sym typeface="Calibri"/>
              </a:rPr>
              <a:t>acquire valuable experience in the hospitality or tourism industries. </a:t>
            </a:r>
            <a:br>
              <a:rPr b="0" lang="en-US" sz="2000">
                <a:latin typeface="Calibri"/>
                <a:ea typeface="Calibri"/>
                <a:cs typeface="Calibri"/>
                <a:sym typeface="Calibri"/>
              </a:rPr>
            </a:br>
            <a:r>
              <a:rPr b="0" lang="en-US" sz="2000">
                <a:latin typeface="Calibri"/>
                <a:ea typeface="Calibri"/>
                <a:cs typeface="Calibri"/>
                <a:sym typeface="Calibri"/>
              </a:rPr>
              <a:t>create opportunities for future employment with attached company upon graduation. </a:t>
            </a:r>
            <a:endParaRPr b="0" sz="20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5"/>
          <p:cNvSpPr txBox="1"/>
          <p:nvPr/>
        </p:nvSpPr>
        <p:spPr>
          <a:xfrm>
            <a:off x="508200" y="924853"/>
            <a:ext cx="8280000" cy="1811393"/>
          </a:xfrm>
          <a:prstGeom prst="rect">
            <a:avLst/>
          </a:prstGeom>
          <a:noFill/>
          <a:ln>
            <a:noFill/>
          </a:ln>
        </p:spPr>
        <p:txBody>
          <a:bodyPr anchorCtr="0" anchor="t" bIns="0" lIns="0" spcFirstLastPara="1" rIns="0" wrap="square" tIns="13325">
            <a:spAutoFit/>
          </a:bodyPr>
          <a:lstStyle/>
          <a:p>
            <a:pPr indent="0" lvl="0" marL="12700" marR="5080" rtl="0" algn="ctr">
              <a:lnSpc>
                <a:spcPct val="100000"/>
              </a:lnSpc>
              <a:spcBef>
                <a:spcPts val="0"/>
              </a:spcBef>
              <a:spcAft>
                <a:spcPts val="0"/>
              </a:spcAft>
              <a:buNone/>
            </a:pPr>
            <a:r>
              <a:rPr b="1" lang="en-US" sz="4400">
                <a:solidFill>
                  <a:srgbClr val="D29F0F"/>
                </a:solidFill>
                <a:latin typeface="Calibri"/>
                <a:ea typeface="Calibri"/>
                <a:cs typeface="Calibri"/>
                <a:sym typeface="Calibri"/>
              </a:rPr>
              <a:t>Culture</a:t>
            </a:r>
            <a:endParaRPr b="1" sz="4400">
              <a:solidFill>
                <a:srgbClr val="D29F0F"/>
              </a:solidFill>
              <a:latin typeface="Calibri"/>
              <a:ea typeface="Calibri"/>
              <a:cs typeface="Calibri"/>
              <a:sym typeface="Calibri"/>
            </a:endParaRPr>
          </a:p>
          <a:p>
            <a:pPr indent="0" lvl="0" marL="12700" marR="5080" rtl="0" algn="ctr">
              <a:lnSpc>
                <a:spcPct val="100000"/>
              </a:lnSpc>
              <a:spcBef>
                <a:spcPts val="105"/>
              </a:spcBef>
              <a:spcAft>
                <a:spcPts val="0"/>
              </a:spcAft>
              <a:buNone/>
            </a:pPr>
            <a:r>
              <a:rPr lang="en-US" sz="2400">
                <a:solidFill>
                  <a:schemeClr val="dk1"/>
                </a:solidFill>
                <a:latin typeface="Calibri"/>
                <a:ea typeface="Calibri"/>
                <a:cs typeface="Calibri"/>
                <a:sym typeface="Calibri"/>
              </a:rPr>
              <a:t>We strive towards maintaining a culture of harmony, care, creativity, professionalism, and cultural sensitivity in </a:t>
            </a:r>
            <a:br>
              <a:rPr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all areas of interaction</a:t>
            </a:r>
            <a:endParaRPr sz="2400">
              <a:solidFill>
                <a:schemeClr val="dk1"/>
              </a:solidFill>
              <a:latin typeface="Calibri"/>
              <a:ea typeface="Calibri"/>
              <a:cs typeface="Calibri"/>
              <a:sym typeface="Calibri"/>
            </a:endParaRPr>
          </a:p>
        </p:txBody>
      </p:sp>
      <p:pic>
        <p:nvPicPr>
          <p:cNvPr id="85" name="Google Shape;85;p5"/>
          <p:cNvPicPr preferRelativeResize="0"/>
          <p:nvPr/>
        </p:nvPicPr>
        <p:blipFill rotWithShape="1">
          <a:blip r:embed="rId3">
            <a:alphaModFix/>
          </a:blip>
          <a:srcRect b="0" l="0" r="0" t="0"/>
          <a:stretch/>
        </p:blipFill>
        <p:spPr>
          <a:xfrm>
            <a:off x="2286000" y="2971800"/>
            <a:ext cx="4724400" cy="316036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0"/>
          <p:cNvSpPr txBox="1"/>
          <p:nvPr/>
        </p:nvSpPr>
        <p:spPr>
          <a:xfrm>
            <a:off x="228600" y="228600"/>
            <a:ext cx="5080000" cy="3987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D965"/>
                </a:solidFill>
                <a:latin typeface="Calibri"/>
                <a:ea typeface="Calibri"/>
                <a:cs typeface="Calibri"/>
                <a:sym typeface="Calibri"/>
              </a:rPr>
              <a:t>IA Roles &amp; Responsibilities</a:t>
            </a:r>
            <a:r>
              <a:rPr b="1" lang="en-US" sz="1200">
                <a:solidFill>
                  <a:srgbClr val="FFD965"/>
                </a:solidFill>
                <a:latin typeface="Calibri"/>
                <a:ea typeface="Calibri"/>
                <a:cs typeface="Calibri"/>
                <a:sym typeface="Calibri"/>
              </a:rPr>
              <a:t> </a:t>
            </a:r>
            <a:endParaRPr sz="1800">
              <a:solidFill>
                <a:schemeClr val="dk1"/>
              </a:solidFill>
              <a:latin typeface="Libre Franklin"/>
              <a:ea typeface="Libre Franklin"/>
              <a:cs typeface="Libre Franklin"/>
              <a:sym typeface="Libre Franklin"/>
            </a:endParaRPr>
          </a:p>
        </p:txBody>
      </p:sp>
      <p:graphicFrame>
        <p:nvGraphicFramePr>
          <p:cNvPr id="371" name="Google Shape;371;p50"/>
          <p:cNvGraphicFramePr/>
          <p:nvPr/>
        </p:nvGraphicFramePr>
        <p:xfrm>
          <a:off x="304800" y="762000"/>
          <a:ext cx="3000000" cy="3000000"/>
        </p:xfrm>
        <a:graphic>
          <a:graphicData uri="http://schemas.openxmlformats.org/drawingml/2006/table">
            <a:tbl>
              <a:tblPr bandRow="1" firstRow="1">
                <a:noFill/>
                <a:tableStyleId>{7150A43D-65D4-4964-95CA-143CE834A791}</a:tableStyleId>
              </a:tblPr>
              <a:tblGrid>
                <a:gridCol w="2342525"/>
                <a:gridCol w="6380475"/>
              </a:tblGrid>
              <a:tr h="4876175">
                <a:tc>
                  <a:txBody>
                    <a:bodyPr/>
                    <a:lstStyle/>
                    <a:p>
                      <a:pPr indent="0" lvl="0" marL="0" marR="0" rtl="0" algn="l">
                        <a:spcBef>
                          <a:spcPts val="0"/>
                        </a:spcBef>
                        <a:spcAft>
                          <a:spcPts val="0"/>
                        </a:spcAft>
                        <a:buSzPts val="2000"/>
                        <a:buFont typeface="Calibri"/>
                        <a:buNone/>
                      </a:pPr>
                      <a:r>
                        <a:rPr b="1" lang="en-US" sz="2000">
                          <a:latin typeface="Calibri"/>
                          <a:ea typeface="Calibri"/>
                          <a:cs typeface="Calibri"/>
                          <a:sym typeface="Calibri"/>
                        </a:rPr>
                        <a:t>Role of Student </a:t>
                      </a:r>
                      <a:endParaRPr b="1" sz="2000">
                        <a:latin typeface="Calibri"/>
                        <a:ea typeface="Calibri"/>
                        <a:cs typeface="Calibri"/>
                        <a:sym typeface="Calibri"/>
                      </a:endParaRPr>
                    </a:p>
                  </a:txBody>
                  <a:tcPr marT="0" marB="0" marR="68575" marL="68575">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c>
                  <a:txBody>
                    <a:bodyPr/>
                    <a:lstStyle/>
                    <a:p>
                      <a:pPr indent="0" lvl="0" marL="0" marR="0" rtl="0" algn="l">
                        <a:spcBef>
                          <a:spcPts val="0"/>
                        </a:spcBef>
                        <a:spcAft>
                          <a:spcPts val="0"/>
                        </a:spcAft>
                        <a:buSzPts val="2000"/>
                        <a:buFont typeface="Calibri"/>
                        <a:buNone/>
                      </a:pPr>
                      <a:r>
                        <a:rPr b="0" lang="en-US" sz="2000">
                          <a:latin typeface="Calibri"/>
                          <a:ea typeface="Calibri"/>
                          <a:cs typeface="Calibri"/>
                          <a:sym typeface="Calibri"/>
                        </a:rPr>
                        <a:t>The student is required to report to the company to which he/she is attached.  to abide with the company’s operating hours, dress code and any other human resource/operational requirements. accountable to the IA Supervisor from the company throughout the duration of the project. to demonstrate his/her professionalism, good attitude, and skills that he/she had learnt.to maintain an </a:t>
                      </a:r>
                      <a:r>
                        <a:rPr b="1" lang="en-US" sz="2000">
                          <a:latin typeface="Calibri"/>
                          <a:ea typeface="Calibri"/>
                          <a:cs typeface="Calibri"/>
                          <a:sym typeface="Calibri"/>
                        </a:rPr>
                        <a:t>Industrial Attachment (IA) Logbook</a:t>
                      </a:r>
                      <a:r>
                        <a:rPr b="0" lang="en-US" sz="2000">
                          <a:latin typeface="Calibri"/>
                          <a:ea typeface="Calibri"/>
                          <a:cs typeface="Calibri"/>
                          <a:sym typeface="Calibri"/>
                        </a:rPr>
                        <a:t>throughout the duration of the project. He/she is responsible in filling the summary of work done with regards to his/her tasks and assignments given during attachment, and it must be endorsed to the IA Supervisor.To submit IA logbook signed off by supervisor and stamped with company stamp for submission to the college. </a:t>
                      </a:r>
                      <a:endParaRPr b="0" sz="2000">
                        <a:latin typeface="Calibri"/>
                        <a:ea typeface="Calibri"/>
                        <a:cs typeface="Calibri"/>
                        <a:sym typeface="Calibri"/>
                      </a:endParaRPr>
                    </a:p>
                  </a:txBody>
                  <a:tcPr marT="0" marB="0" marR="68575" marL="68575">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51"/>
          <p:cNvSpPr txBox="1"/>
          <p:nvPr/>
        </p:nvSpPr>
        <p:spPr>
          <a:xfrm>
            <a:off x="152400" y="304800"/>
            <a:ext cx="8886825" cy="59391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u="sng">
                <a:solidFill>
                  <a:srgbClr val="FFD965"/>
                </a:solidFill>
                <a:latin typeface="Calibri"/>
                <a:ea typeface="Calibri"/>
                <a:cs typeface="Calibri"/>
                <a:sym typeface="Calibri"/>
              </a:rPr>
              <a:t>Criteria for Industrial Attachment (IA) </a:t>
            </a:r>
            <a:r>
              <a:rPr b="0" lang="en-US" sz="2000">
                <a:solidFill>
                  <a:schemeClr val="dk1"/>
                </a:solidFill>
                <a:latin typeface="Calibri"/>
                <a:ea typeface="Calibri"/>
                <a:cs typeface="Calibri"/>
                <a:sym typeface="Calibri"/>
              </a:rPr>
              <a:t>   All students who are enrolled in courses that have IA as a pre-requisite will eligible for IA once they have completed all modules of studies. TIC will arrange a company for their attachment.  </a:t>
            </a:r>
            <a:r>
              <a:rPr b="1" lang="en-US" sz="2000" u="sng">
                <a:solidFill>
                  <a:srgbClr val="FFD965"/>
                </a:solidFill>
                <a:latin typeface="Calibri"/>
                <a:ea typeface="Calibri"/>
                <a:cs typeface="Calibri"/>
                <a:sym typeface="Calibri"/>
              </a:rPr>
              <a:t> Criteria for Transition Assignment (TA)</a:t>
            </a:r>
            <a:r>
              <a:rPr b="0" lang="en-US" sz="2000">
                <a:solidFill>
                  <a:srgbClr val="000000"/>
                </a:solidFill>
                <a:latin typeface="Calibri"/>
                <a:ea typeface="Calibri"/>
                <a:cs typeface="Calibri"/>
                <a:sym typeface="Calibri"/>
              </a:rPr>
              <a:t>   There are situations where student may not perform IA: </a:t>
            </a:r>
            <a:r>
              <a:rPr b="0" lang="en-US" sz="2000">
                <a:solidFill>
                  <a:schemeClr val="dk1"/>
                </a:solidFill>
                <a:latin typeface="Calibri"/>
                <a:ea typeface="Calibri"/>
                <a:cs typeface="Calibri"/>
                <a:sym typeface="Calibri"/>
              </a:rPr>
              <a:t> 1. Student has already done IA in their previous school and submitted proof to the college for the exemption during enrolment. 2. Unable to secure IA company for the student after up to 3 attempts due company rejection of the student. 3. Due to medical reasons unable to perform IA. Medical proof needs to be submitted to the college during the course of studies.    Student shall apply for transition assignment (TA) in lieu of Industrial Attachment with supporting evidence and seek approval from Exam Board (EB). </a:t>
            </a:r>
            <a:r>
              <a:rPr b="1" lang="en-US" sz="2000">
                <a:solidFill>
                  <a:schemeClr val="dk1"/>
                </a:solidFill>
                <a:latin typeface="Calibri"/>
                <a:ea typeface="Calibri"/>
                <a:cs typeface="Calibri"/>
                <a:sym typeface="Calibri"/>
              </a:rPr>
              <a:t>  </a:t>
            </a:r>
            <a:endParaRPr b="1" sz="2000">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2"/>
          <p:cNvSpPr txBox="1"/>
          <p:nvPr/>
        </p:nvSpPr>
        <p:spPr>
          <a:xfrm>
            <a:off x="133350" y="102235"/>
            <a:ext cx="8923655" cy="68624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u="sng">
                <a:solidFill>
                  <a:srgbClr val="FFD965"/>
                </a:solidFill>
                <a:latin typeface="Calibri"/>
                <a:ea typeface="Calibri"/>
                <a:cs typeface="Calibri"/>
                <a:sym typeface="Calibri"/>
              </a:rPr>
              <a:t>Code of Conduct for IA Students </a:t>
            </a:r>
            <a:r>
              <a:rPr b="0" lang="en-US" sz="2000">
                <a:solidFill>
                  <a:schemeClr val="dk1"/>
                </a:solidFill>
                <a:latin typeface="Calibri"/>
                <a:ea typeface="Calibri"/>
                <a:cs typeface="Calibri"/>
                <a:sym typeface="Calibri"/>
              </a:rPr>
              <a:t>  </a:t>
            </a:r>
            <a:r>
              <a:rPr b="0" lang="en-US" sz="2000">
                <a:solidFill>
                  <a:schemeClr val="dk1"/>
                </a:solidFill>
                <a:latin typeface="Noto Sans Symbols"/>
                <a:ea typeface="Noto Sans Symbols"/>
                <a:cs typeface="Noto Sans Symbols"/>
                <a:sym typeface="Noto Sans Symbols"/>
              </a:rPr>
              <a:t> ∙ </a:t>
            </a:r>
            <a:r>
              <a:rPr b="0" lang="en-US" sz="2000">
                <a:solidFill>
                  <a:schemeClr val="dk1"/>
                </a:solidFill>
                <a:latin typeface="Calibri"/>
                <a:ea typeface="Calibri"/>
                <a:cs typeface="Calibri"/>
                <a:sym typeface="Calibri"/>
              </a:rPr>
              <a:t>Strictly comply with the rules and regulations of the company you are attached to</a:t>
            </a:r>
            <a:r>
              <a:rPr b="0" lang="en-US" sz="2000">
                <a:solidFill>
                  <a:schemeClr val="dk1"/>
                </a:solidFill>
                <a:latin typeface="Noto Sans Symbols"/>
                <a:ea typeface="Noto Sans Symbols"/>
                <a:cs typeface="Noto Sans Symbols"/>
                <a:sym typeface="Noto Sans Symbols"/>
              </a:rPr>
              <a:t> ∙ </a:t>
            </a:r>
            <a:r>
              <a:rPr b="0" lang="en-US" sz="2000">
                <a:solidFill>
                  <a:schemeClr val="dk1"/>
                </a:solidFill>
                <a:latin typeface="Calibri"/>
                <a:ea typeface="Calibri"/>
                <a:cs typeface="Calibri"/>
                <a:sym typeface="Calibri"/>
              </a:rPr>
              <a:t>Strictly observe and comply with safety rules and regulations</a:t>
            </a:r>
            <a:r>
              <a:rPr b="0" lang="en-US" sz="2000">
                <a:solidFill>
                  <a:schemeClr val="dk1"/>
                </a:solidFill>
                <a:latin typeface="Noto Sans Symbols"/>
                <a:ea typeface="Noto Sans Symbols"/>
                <a:cs typeface="Noto Sans Symbols"/>
                <a:sym typeface="Noto Sans Symbols"/>
              </a:rPr>
              <a:t> ∙ </a:t>
            </a:r>
            <a:r>
              <a:rPr b="0" lang="en-US" sz="2000">
                <a:solidFill>
                  <a:schemeClr val="dk1"/>
                </a:solidFill>
                <a:latin typeface="Calibri"/>
                <a:ea typeface="Calibri"/>
                <a:cs typeface="Calibri"/>
                <a:sym typeface="Calibri"/>
              </a:rPr>
              <a:t>Be regular in your attendance</a:t>
            </a:r>
            <a:r>
              <a:rPr b="0" lang="en-US" sz="2000">
                <a:solidFill>
                  <a:schemeClr val="dk1"/>
                </a:solidFill>
                <a:latin typeface="Noto Sans Symbols"/>
                <a:ea typeface="Noto Sans Symbols"/>
                <a:cs typeface="Noto Sans Symbols"/>
                <a:sym typeface="Noto Sans Symbols"/>
              </a:rPr>
              <a:t> ∙ </a:t>
            </a:r>
            <a:r>
              <a:rPr b="0" lang="en-US" sz="2000">
                <a:solidFill>
                  <a:schemeClr val="dk1"/>
                </a:solidFill>
                <a:latin typeface="Calibri"/>
                <a:ea typeface="Calibri"/>
                <a:cs typeface="Calibri"/>
                <a:sym typeface="Calibri"/>
              </a:rPr>
              <a:t>Be punctual in reporting for work</a:t>
            </a:r>
            <a:r>
              <a:rPr b="0" lang="en-US" sz="2000">
                <a:solidFill>
                  <a:schemeClr val="dk1"/>
                </a:solidFill>
                <a:latin typeface="Noto Sans Symbols"/>
                <a:ea typeface="Noto Sans Symbols"/>
                <a:cs typeface="Noto Sans Symbols"/>
                <a:sym typeface="Noto Sans Symbols"/>
              </a:rPr>
              <a:t> ∙ </a:t>
            </a:r>
            <a:r>
              <a:rPr b="0" lang="en-US" sz="2000">
                <a:solidFill>
                  <a:schemeClr val="dk1"/>
                </a:solidFill>
                <a:latin typeface="Calibri"/>
                <a:ea typeface="Calibri"/>
                <a:cs typeface="Calibri"/>
                <a:sym typeface="Calibri"/>
              </a:rPr>
              <a:t>Be ready and willing to accept any reasonable task assigned</a:t>
            </a:r>
            <a:r>
              <a:rPr b="0" lang="en-US" sz="2000">
                <a:solidFill>
                  <a:schemeClr val="dk1"/>
                </a:solidFill>
                <a:latin typeface="Noto Sans Symbols"/>
                <a:ea typeface="Noto Sans Symbols"/>
                <a:cs typeface="Noto Sans Symbols"/>
                <a:sym typeface="Noto Sans Symbols"/>
              </a:rPr>
              <a:t> ∙ </a:t>
            </a:r>
            <a:r>
              <a:rPr b="0" lang="en-US" sz="2000">
                <a:solidFill>
                  <a:schemeClr val="dk1"/>
                </a:solidFill>
                <a:latin typeface="Calibri"/>
                <a:ea typeface="Calibri"/>
                <a:cs typeface="Calibri"/>
                <a:sym typeface="Calibri"/>
              </a:rPr>
              <a:t>Do your best in your work</a:t>
            </a:r>
            <a:r>
              <a:rPr b="0" lang="en-US" sz="2000">
                <a:solidFill>
                  <a:schemeClr val="dk1"/>
                </a:solidFill>
                <a:latin typeface="Noto Sans Symbols"/>
                <a:ea typeface="Noto Sans Symbols"/>
                <a:cs typeface="Noto Sans Symbols"/>
                <a:sym typeface="Noto Sans Symbols"/>
              </a:rPr>
              <a:t> ∙ </a:t>
            </a:r>
            <a:r>
              <a:rPr b="0" lang="en-US" sz="2000">
                <a:solidFill>
                  <a:schemeClr val="dk1"/>
                </a:solidFill>
                <a:latin typeface="Calibri"/>
                <a:ea typeface="Calibri"/>
                <a:cs typeface="Calibri"/>
                <a:sym typeface="Calibri"/>
              </a:rPr>
              <a:t>Do not wait for work, consult your supervisor for work</a:t>
            </a:r>
            <a:r>
              <a:rPr b="0" lang="en-US" sz="2000">
                <a:solidFill>
                  <a:schemeClr val="dk1"/>
                </a:solidFill>
                <a:latin typeface="Noto Sans Symbols"/>
                <a:ea typeface="Noto Sans Symbols"/>
                <a:cs typeface="Noto Sans Symbols"/>
                <a:sym typeface="Noto Sans Symbols"/>
              </a:rPr>
              <a:t> ∙ </a:t>
            </a:r>
            <a:r>
              <a:rPr b="0" lang="en-US" sz="2000">
                <a:solidFill>
                  <a:schemeClr val="dk1"/>
                </a:solidFill>
                <a:latin typeface="Calibri"/>
                <a:ea typeface="Calibri"/>
                <a:cs typeface="Calibri"/>
                <a:sym typeface="Calibri"/>
              </a:rPr>
              <a:t>Be courteous and helpful to your fellow workers </a:t>
            </a:r>
            <a:r>
              <a:rPr b="0" lang="en-US" sz="2000">
                <a:solidFill>
                  <a:schemeClr val="dk1"/>
                </a:solidFill>
                <a:latin typeface="Noto Sans Symbols"/>
                <a:ea typeface="Noto Sans Symbols"/>
                <a:cs typeface="Noto Sans Symbols"/>
                <a:sym typeface="Noto Sans Symbols"/>
              </a:rPr>
              <a:t> ∙ </a:t>
            </a:r>
            <a:r>
              <a:rPr b="0" lang="en-US" sz="2000">
                <a:solidFill>
                  <a:schemeClr val="dk1"/>
                </a:solidFill>
                <a:latin typeface="Calibri"/>
                <a:ea typeface="Calibri"/>
                <a:cs typeface="Calibri"/>
                <a:sym typeface="Calibri"/>
              </a:rPr>
              <a:t>Be a good listener and ask if you do not understand </a:t>
            </a:r>
            <a:r>
              <a:rPr b="0" lang="en-US" sz="2000">
                <a:solidFill>
                  <a:schemeClr val="dk1"/>
                </a:solidFill>
                <a:latin typeface="Noto Sans Symbols"/>
                <a:ea typeface="Noto Sans Symbols"/>
                <a:cs typeface="Noto Sans Symbols"/>
                <a:sym typeface="Noto Sans Symbols"/>
              </a:rPr>
              <a:t> ∙ </a:t>
            </a:r>
            <a:r>
              <a:rPr b="0" lang="en-US" sz="2000">
                <a:solidFill>
                  <a:schemeClr val="dk1"/>
                </a:solidFill>
                <a:latin typeface="Calibri"/>
                <a:ea typeface="Calibri"/>
                <a:cs typeface="Calibri"/>
                <a:sym typeface="Calibri"/>
              </a:rPr>
              <a:t>Follow instructions issued by your supervisor</a:t>
            </a:r>
            <a:r>
              <a:rPr b="0" lang="en-US" sz="2000">
                <a:solidFill>
                  <a:schemeClr val="dk1"/>
                </a:solidFill>
                <a:latin typeface="Noto Sans Symbols"/>
                <a:ea typeface="Noto Sans Symbols"/>
                <a:cs typeface="Noto Sans Symbols"/>
                <a:sym typeface="Noto Sans Symbols"/>
              </a:rPr>
              <a:t> ∙ </a:t>
            </a:r>
            <a:r>
              <a:rPr b="0" lang="en-US" sz="2000">
                <a:solidFill>
                  <a:schemeClr val="dk1"/>
                </a:solidFill>
                <a:latin typeface="Calibri"/>
                <a:ea typeface="Calibri"/>
                <a:cs typeface="Calibri"/>
                <a:sym typeface="Calibri"/>
              </a:rPr>
              <a:t>Do not remove any item from the organisation unless written approval is given by your supervisor</a:t>
            </a:r>
            <a:r>
              <a:rPr b="0" lang="en-US" sz="2000">
                <a:solidFill>
                  <a:schemeClr val="dk1"/>
                </a:solidFill>
                <a:latin typeface="Noto Sans Symbols"/>
                <a:ea typeface="Noto Sans Symbols"/>
                <a:cs typeface="Noto Sans Symbols"/>
                <a:sym typeface="Noto Sans Symbols"/>
              </a:rPr>
              <a:t> ∙ </a:t>
            </a:r>
            <a:r>
              <a:rPr b="0" lang="en-US" sz="2000">
                <a:solidFill>
                  <a:schemeClr val="dk1"/>
                </a:solidFill>
                <a:latin typeface="Calibri"/>
                <a:ea typeface="Calibri"/>
                <a:cs typeface="Calibri"/>
                <a:sym typeface="Calibri"/>
              </a:rPr>
              <a:t>Do not negotiate for any increase in your training allowance. You may, however, accept any increase in the allowance given by the organisation on its own initiative.</a:t>
            </a:r>
            <a:r>
              <a:rPr b="1" lang="en-US" sz="2000" u="sng">
                <a:solidFill>
                  <a:srgbClr val="BE8F00"/>
                </a:solidFill>
                <a:latin typeface="Calibri"/>
                <a:ea typeface="Calibri"/>
                <a:cs typeface="Calibri"/>
                <a:sym typeface="Calibri"/>
              </a:rPr>
              <a:t>  </a:t>
            </a:r>
            <a:r>
              <a:rPr b="1" lang="en-US" sz="2000" u="sng">
                <a:solidFill>
                  <a:srgbClr val="FFD965"/>
                </a:solidFill>
                <a:latin typeface="Calibri"/>
                <a:ea typeface="Calibri"/>
                <a:cs typeface="Calibri"/>
                <a:sym typeface="Calibri"/>
              </a:rPr>
              <a:t> Completion of IA</a:t>
            </a:r>
            <a:r>
              <a:rPr b="0" lang="en-US" sz="2000">
                <a:solidFill>
                  <a:schemeClr val="dk1"/>
                </a:solidFill>
                <a:latin typeface="Calibri"/>
                <a:ea typeface="Calibri"/>
                <a:cs typeface="Calibri"/>
                <a:sym typeface="Calibri"/>
              </a:rPr>
              <a:t>   Student is expected to report back to college </a:t>
            </a:r>
            <a:r>
              <a:rPr b="0" lang="en-US" sz="2000" u="sng">
                <a:solidFill>
                  <a:schemeClr val="dk1"/>
                </a:solidFill>
                <a:latin typeface="Calibri"/>
                <a:ea typeface="Calibri"/>
                <a:cs typeface="Calibri"/>
                <a:sym typeface="Calibri"/>
              </a:rPr>
              <a:t>within 1 week after end of IA</a:t>
            </a:r>
            <a:r>
              <a:rPr b="0" lang="en-US" sz="2000">
                <a:solidFill>
                  <a:schemeClr val="dk1"/>
                </a:solidFill>
                <a:latin typeface="Calibri"/>
                <a:ea typeface="Calibri"/>
                <a:cs typeface="Calibri"/>
                <a:sym typeface="Calibri"/>
              </a:rPr>
              <a:t> to submit IA Logbook. Student shall ensure Supervisor signed off with the company stamp on the logbook. </a:t>
            </a:r>
            <a:endParaRPr b="0" sz="2000">
              <a:solidFill>
                <a:schemeClr val="dk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53"/>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12700" rtl="0" algn="l">
              <a:lnSpc>
                <a:spcPct val="100000"/>
              </a:lnSpc>
              <a:spcBef>
                <a:spcPts val="0"/>
              </a:spcBef>
              <a:spcAft>
                <a:spcPts val="0"/>
              </a:spcAft>
              <a:buNone/>
            </a:pPr>
            <a:r>
              <a:rPr lang="en-US">
                <a:latin typeface="Calibri"/>
                <a:ea typeface="Calibri"/>
                <a:cs typeface="Calibri"/>
                <a:sym typeface="Calibri"/>
              </a:rPr>
              <a:t>  Feedback and Complaint Procedures</a:t>
            </a:r>
            <a:endParaRPr>
              <a:latin typeface="Calibri"/>
              <a:ea typeface="Calibri"/>
              <a:cs typeface="Calibri"/>
              <a:sym typeface="Calibri"/>
            </a:endParaRPr>
          </a:p>
        </p:txBody>
      </p:sp>
      <p:sp>
        <p:nvSpPr>
          <p:cNvPr id="387" name="Google Shape;387;p53"/>
          <p:cNvSpPr txBox="1"/>
          <p:nvPr/>
        </p:nvSpPr>
        <p:spPr>
          <a:xfrm>
            <a:off x="436253" y="914400"/>
            <a:ext cx="8271493" cy="228909"/>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t/>
            </a:r>
            <a:endParaRPr sz="1400">
              <a:solidFill>
                <a:schemeClr val="dk1"/>
              </a:solidFill>
              <a:latin typeface="Libre Franklin"/>
              <a:ea typeface="Libre Franklin"/>
              <a:cs typeface="Libre Franklin"/>
              <a:sym typeface="Libre Franklin"/>
            </a:endParaRPr>
          </a:p>
        </p:txBody>
      </p:sp>
      <p:sp>
        <p:nvSpPr>
          <p:cNvPr id="388" name="Google Shape;388;p53"/>
          <p:cNvSpPr txBox="1"/>
          <p:nvPr/>
        </p:nvSpPr>
        <p:spPr>
          <a:xfrm>
            <a:off x="436253" y="914400"/>
            <a:ext cx="8271493" cy="4822474"/>
          </a:xfrm>
          <a:prstGeom prst="rect">
            <a:avLst/>
          </a:prstGeom>
          <a:noFill/>
          <a:ln>
            <a:noFill/>
          </a:ln>
        </p:spPr>
        <p:txBody>
          <a:bodyPr anchorCtr="0" anchor="t" bIns="0" lIns="0" spcFirstLastPara="1" rIns="0" wrap="square" tIns="13325">
            <a:spAutoFit/>
          </a:bodyPr>
          <a:lstStyle/>
          <a:p>
            <a:pPr indent="-285750" lvl="0" marL="298450" marR="4572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If the student is not satisfied with the proposed resolution, he/she can escalate the matter up to the Principal (for both academic and non-academic matters). The Principal will investigate the case and take necessary actions to resolve it.</a:t>
            </a:r>
            <a:endParaRPr sz="1800">
              <a:solidFill>
                <a:schemeClr val="dk1"/>
              </a:solidFill>
              <a:latin typeface="Calibri"/>
              <a:ea typeface="Calibri"/>
              <a:cs typeface="Calibri"/>
              <a:sym typeface="Calibri"/>
            </a:endParaRPr>
          </a:p>
          <a:p>
            <a:pPr indent="0" lvl="1" marL="469900" marR="45720" rtl="0" algn="l">
              <a:spcBef>
                <a:spcPts val="0"/>
              </a:spcBef>
              <a:spcAft>
                <a:spcPts val="0"/>
              </a:spcAft>
              <a:buNone/>
            </a:pPr>
            <a:r>
              <a:rPr b="0" i="0" lang="en-US" sz="1800" u="none" cap="none" strike="noStrike">
                <a:solidFill>
                  <a:schemeClr val="dk1"/>
                </a:solidFill>
                <a:latin typeface="Calibri"/>
                <a:ea typeface="Calibri"/>
                <a:cs typeface="Calibri"/>
                <a:sym typeface="Calibri"/>
              </a:rPr>
              <a:t>*If the student is still not satisfied with the outcome/decision, he/she will be referred to the Singapore Mediation Centre (SMC) or Singapore Institute of Arbitrators (SIArb) through the Committee for Private Education Student Services Centre.</a:t>
            </a:r>
            <a:endParaRPr b="0" i="0" sz="1800" u="none" cap="none" strike="noStrike">
              <a:solidFill>
                <a:schemeClr val="dk1"/>
              </a:solidFill>
              <a:latin typeface="Calibri"/>
              <a:ea typeface="Calibri"/>
              <a:cs typeface="Calibri"/>
              <a:sym typeface="Calibri"/>
            </a:endParaRPr>
          </a:p>
          <a:p>
            <a:pPr indent="0" lvl="1" marL="469900" marR="45720" rtl="0" algn="l">
              <a:spcBef>
                <a:spcPts val="0"/>
              </a:spcBef>
              <a:spcAft>
                <a:spcPts val="0"/>
              </a:spcAft>
              <a:buNone/>
            </a:pPr>
            <a:r>
              <a:rPr b="0" i="0" lang="en-US" sz="1800" u="none" cap="none" strike="noStrike">
                <a:solidFill>
                  <a:schemeClr val="dk1"/>
                </a:solidFill>
                <a:latin typeface="Calibri"/>
                <a:ea typeface="Calibri"/>
                <a:cs typeface="Calibri"/>
                <a:sym typeface="Calibri"/>
              </a:rPr>
              <a:t>*The entire process should not take more than 21 working days.</a:t>
            </a:r>
            <a:endParaRPr b="0" i="0" sz="1800" u="none" cap="none" strike="noStrike">
              <a:solidFill>
                <a:schemeClr val="dk1"/>
              </a:solidFill>
              <a:latin typeface="Calibri"/>
              <a:ea typeface="Calibri"/>
              <a:cs typeface="Calibri"/>
              <a:sym typeface="Calibri"/>
            </a:endParaRPr>
          </a:p>
          <a:p>
            <a:pPr indent="0" lvl="0" marL="12700" marR="196215" rtl="0" algn="l">
              <a:spcBef>
                <a:spcPts val="1705"/>
              </a:spcBef>
              <a:spcAft>
                <a:spcPts val="0"/>
              </a:spcAft>
              <a:buNone/>
            </a:pPr>
            <a:r>
              <a:rPr lang="en-US" sz="1800">
                <a:solidFill>
                  <a:schemeClr val="dk1"/>
                </a:solidFill>
                <a:latin typeface="Calibri"/>
                <a:ea typeface="Calibri"/>
                <a:cs typeface="Calibri"/>
                <a:sym typeface="Calibri"/>
              </a:rPr>
              <a:t>NOTE:</a:t>
            </a:r>
            <a:endParaRPr sz="1800">
              <a:solidFill>
                <a:schemeClr val="dk1"/>
              </a:solidFill>
              <a:latin typeface="Calibri"/>
              <a:ea typeface="Calibri"/>
              <a:cs typeface="Calibri"/>
              <a:sym typeface="Calibri"/>
            </a:endParaRPr>
          </a:p>
          <a:p>
            <a:pPr indent="-342900" lvl="0" marL="355600" marR="196215" rtl="0" algn="l">
              <a:spcBef>
                <a:spcPts val="1705"/>
              </a:spcBef>
              <a:spcAft>
                <a:spcPts val="0"/>
              </a:spcAft>
              <a:buClr>
                <a:schemeClr val="dk1"/>
              </a:buClr>
              <a:buSzPts val="1800"/>
              <a:buFont typeface="Libre Franklin Medium"/>
              <a:buAutoNum type="arabicPeriod"/>
            </a:pPr>
            <a:r>
              <a:rPr lang="en-US" sz="1800">
                <a:solidFill>
                  <a:schemeClr val="dk1"/>
                </a:solidFill>
                <a:latin typeface="Calibri"/>
                <a:ea typeface="Calibri"/>
                <a:cs typeface="Calibri"/>
                <a:sym typeface="Calibri"/>
              </a:rPr>
              <a:t>As feedback may be generic and/or positive, the College will have the discretion in regards to the need to reply to the student.</a:t>
            </a:r>
            <a:endParaRPr sz="1800">
              <a:solidFill>
                <a:schemeClr val="dk1"/>
              </a:solidFill>
              <a:latin typeface="Calibri"/>
              <a:ea typeface="Calibri"/>
              <a:cs typeface="Calibri"/>
              <a:sym typeface="Calibri"/>
            </a:endParaRPr>
          </a:p>
          <a:p>
            <a:pPr indent="-342900" lvl="0" marL="355600" marR="196215" rtl="0" algn="l">
              <a:spcBef>
                <a:spcPts val="1705"/>
              </a:spcBef>
              <a:spcAft>
                <a:spcPts val="0"/>
              </a:spcAft>
              <a:buClr>
                <a:schemeClr val="dk1"/>
              </a:buClr>
              <a:buSzPts val="1800"/>
              <a:buFont typeface="Libre Franklin Medium"/>
              <a:buAutoNum type="arabicPeriod"/>
            </a:pPr>
            <a:r>
              <a:rPr lang="en-US" sz="1800">
                <a:solidFill>
                  <a:schemeClr val="dk1"/>
                </a:solidFill>
                <a:latin typeface="Calibri"/>
                <a:ea typeface="Calibri"/>
                <a:cs typeface="Calibri"/>
                <a:sym typeface="Calibri"/>
              </a:rPr>
              <a:t>If the process takes more than 21 working days to resolve, students need to be informed of the reason as to why it is so and justification needs to be provided by the College. These need to be recorded on the </a:t>
            </a:r>
            <a:r>
              <a:rPr i="1" lang="en-US" sz="1800">
                <a:solidFill>
                  <a:schemeClr val="dk1"/>
                </a:solidFill>
                <a:latin typeface="Calibri"/>
                <a:ea typeface="Calibri"/>
                <a:cs typeface="Calibri"/>
                <a:sym typeface="Calibri"/>
              </a:rPr>
              <a:t>Feedback Form</a:t>
            </a:r>
            <a:r>
              <a:rPr lang="en-US" sz="1800">
                <a:solidFill>
                  <a:schemeClr val="dk1"/>
                </a:solidFill>
                <a:latin typeface="Calibri"/>
                <a:ea typeface="Calibri"/>
                <a:cs typeface="Calibri"/>
                <a:sym typeface="Calibri"/>
              </a:rPr>
              <a:t> under the Remarks section.</a:t>
            </a:r>
            <a:endParaRPr sz="1800">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4"/>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12700" rtl="0" algn="l">
              <a:lnSpc>
                <a:spcPct val="100000"/>
              </a:lnSpc>
              <a:spcBef>
                <a:spcPts val="0"/>
              </a:spcBef>
              <a:spcAft>
                <a:spcPts val="0"/>
              </a:spcAft>
              <a:buNone/>
            </a:pPr>
            <a:r>
              <a:rPr lang="en-US">
                <a:latin typeface="Calibri"/>
                <a:ea typeface="Calibri"/>
                <a:cs typeface="Calibri"/>
                <a:sym typeface="Calibri"/>
              </a:rPr>
              <a:t>  Reference to CPE</a:t>
            </a:r>
            <a:endParaRPr>
              <a:latin typeface="Calibri"/>
              <a:ea typeface="Calibri"/>
              <a:cs typeface="Calibri"/>
              <a:sym typeface="Calibri"/>
            </a:endParaRPr>
          </a:p>
        </p:txBody>
      </p:sp>
      <p:sp>
        <p:nvSpPr>
          <p:cNvPr id="394" name="Google Shape;394;p54"/>
          <p:cNvSpPr txBox="1"/>
          <p:nvPr/>
        </p:nvSpPr>
        <p:spPr>
          <a:xfrm>
            <a:off x="436253" y="914400"/>
            <a:ext cx="8271493" cy="228909"/>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t/>
            </a:r>
            <a:endParaRPr sz="1400">
              <a:solidFill>
                <a:schemeClr val="dk1"/>
              </a:solidFill>
              <a:latin typeface="Calibri"/>
              <a:ea typeface="Calibri"/>
              <a:cs typeface="Calibri"/>
              <a:sym typeface="Calibri"/>
            </a:endParaRPr>
          </a:p>
        </p:txBody>
      </p:sp>
      <p:sp>
        <p:nvSpPr>
          <p:cNvPr id="395" name="Google Shape;395;p54"/>
          <p:cNvSpPr txBox="1"/>
          <p:nvPr/>
        </p:nvSpPr>
        <p:spPr>
          <a:xfrm>
            <a:off x="436253" y="914400"/>
            <a:ext cx="8271493" cy="4748095"/>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1800">
                <a:solidFill>
                  <a:schemeClr val="dk1"/>
                </a:solidFill>
                <a:latin typeface="Calibri"/>
                <a:ea typeface="Calibri"/>
                <a:cs typeface="Calibri"/>
                <a:sym typeface="Calibri"/>
              </a:rPr>
              <a:t>The Committee for Private Education (CPE) was appointed by SkillsFuture Singapore (SSG) Board in October 2016 to carry out its functions and powers relating to private education under the Private Education Act. The CPE is supported by a team of dedicated staff from SSG to regulate the sector, provide student services, consumer education and facilitate capability development efforts to uplift standards in the local private education industry.</a:t>
            </a:r>
            <a:endParaRPr sz="1800">
              <a:solidFill>
                <a:schemeClr val="dk1"/>
              </a:solidFill>
              <a:latin typeface="Calibri"/>
              <a:ea typeface="Calibri"/>
              <a:cs typeface="Calibri"/>
              <a:sym typeface="Calibri"/>
            </a:endParaRPr>
          </a:p>
          <a:p>
            <a:pPr indent="0" lvl="0" marL="12700" marR="0" rtl="0" algn="l">
              <a:lnSpc>
                <a:spcPct val="100000"/>
              </a:lnSpc>
              <a:spcBef>
                <a:spcPts val="100"/>
              </a:spcBef>
              <a:spcAft>
                <a:spcPts val="0"/>
              </a:spcAft>
              <a:buNone/>
            </a:pPr>
            <a:r>
              <a:t/>
            </a:r>
            <a:endParaRPr sz="1800">
              <a:solidFill>
                <a:schemeClr val="dk1"/>
              </a:solidFill>
              <a:latin typeface="Calibri"/>
              <a:ea typeface="Calibri"/>
              <a:cs typeface="Calibri"/>
              <a:sym typeface="Calibri"/>
            </a:endParaRPr>
          </a:p>
          <a:p>
            <a:pPr indent="0" lvl="0" marL="12700" marR="0" rtl="0" algn="l">
              <a:lnSpc>
                <a:spcPct val="100000"/>
              </a:lnSpc>
              <a:spcBef>
                <a:spcPts val="100"/>
              </a:spcBef>
              <a:spcAft>
                <a:spcPts val="0"/>
              </a:spcAft>
              <a:buNone/>
            </a:pPr>
            <a:r>
              <a:rPr b="1" lang="en-US" sz="1800">
                <a:solidFill>
                  <a:schemeClr val="dk1"/>
                </a:solidFill>
                <a:latin typeface="Calibri"/>
                <a:ea typeface="Calibri"/>
                <a:cs typeface="Calibri"/>
                <a:sym typeface="Calibri"/>
              </a:rPr>
              <a:t>Committee for Private Education</a:t>
            </a:r>
            <a:endParaRPr b="1" sz="1800">
              <a:solidFill>
                <a:schemeClr val="dk1"/>
              </a:solidFill>
              <a:latin typeface="Calibri"/>
              <a:ea typeface="Calibri"/>
              <a:cs typeface="Calibri"/>
              <a:sym typeface="Calibri"/>
            </a:endParaRPr>
          </a:p>
          <a:p>
            <a:pPr indent="0" lvl="0" marL="12700" marR="0" rtl="0" algn="l">
              <a:lnSpc>
                <a:spcPct val="100000"/>
              </a:lnSpc>
              <a:spcBef>
                <a:spcPts val="5"/>
              </a:spcBef>
              <a:spcAft>
                <a:spcPts val="0"/>
              </a:spcAft>
              <a:buNone/>
            </a:pPr>
            <a:r>
              <a:rPr lang="en-US" sz="1800">
                <a:solidFill>
                  <a:schemeClr val="dk1"/>
                </a:solidFill>
                <a:latin typeface="Calibri"/>
                <a:ea typeface="Calibri"/>
                <a:cs typeface="Calibri"/>
                <a:sym typeface="Calibri"/>
              </a:rPr>
              <a:t>1 Marina Boulevard</a:t>
            </a:r>
            <a:endParaRPr sz="1800">
              <a:solidFill>
                <a:schemeClr val="dk1"/>
              </a:solidFill>
              <a:latin typeface="Calibri"/>
              <a:ea typeface="Calibri"/>
              <a:cs typeface="Calibri"/>
              <a:sym typeface="Calibri"/>
            </a:endParaRPr>
          </a:p>
          <a:p>
            <a:pPr indent="0" lvl="0" marL="12700" marR="873125" rtl="0" algn="l">
              <a:lnSpc>
                <a:spcPct val="100000"/>
              </a:lnSpc>
              <a:spcBef>
                <a:spcPts val="0"/>
              </a:spcBef>
              <a:spcAft>
                <a:spcPts val="0"/>
              </a:spcAft>
              <a:buNone/>
            </a:pPr>
            <a:r>
              <a:rPr lang="en-US" sz="1800">
                <a:solidFill>
                  <a:schemeClr val="dk1"/>
                </a:solidFill>
                <a:latin typeface="Calibri"/>
                <a:ea typeface="Calibri"/>
                <a:cs typeface="Calibri"/>
                <a:sym typeface="Calibri"/>
              </a:rPr>
              <a:t>#18-01 One Marina Boulevard  Singapore 018989</a:t>
            </a:r>
            <a:endParaRPr sz="1800">
              <a:solidFill>
                <a:schemeClr val="dk1"/>
              </a:solidFill>
              <a:latin typeface="Calibri"/>
              <a:ea typeface="Calibri"/>
              <a:cs typeface="Calibri"/>
              <a:sym typeface="Calibri"/>
            </a:endParaRPr>
          </a:p>
          <a:p>
            <a:pPr indent="0" lvl="0" marL="12700" marR="0" rtl="0" algn="l">
              <a:lnSpc>
                <a:spcPct val="100000"/>
              </a:lnSpc>
              <a:spcBef>
                <a:spcPts val="0"/>
              </a:spcBef>
              <a:spcAft>
                <a:spcPts val="0"/>
              </a:spcAft>
              <a:buNone/>
            </a:pPr>
            <a:r>
              <a:rPr lang="en-US" sz="1800">
                <a:solidFill>
                  <a:schemeClr val="dk1"/>
                </a:solidFill>
                <a:latin typeface="Calibri"/>
                <a:ea typeface="Calibri"/>
                <a:cs typeface="Calibri"/>
                <a:sym typeface="Calibri"/>
              </a:rPr>
              <a:t>Tel: (65) 6592 2108</a:t>
            </a:r>
            <a:endParaRPr sz="1800">
              <a:solidFill>
                <a:schemeClr val="dk1"/>
              </a:solidFill>
              <a:latin typeface="Calibri"/>
              <a:ea typeface="Calibri"/>
              <a:cs typeface="Calibri"/>
              <a:sym typeface="Calibri"/>
            </a:endParaRPr>
          </a:p>
          <a:p>
            <a:pPr indent="0" lvl="0" marL="12700" marR="0" rtl="0" algn="l">
              <a:lnSpc>
                <a:spcPct val="100000"/>
              </a:lnSpc>
              <a:spcBef>
                <a:spcPts val="0"/>
              </a:spcBef>
              <a:spcAft>
                <a:spcPts val="0"/>
              </a:spcAft>
              <a:buNone/>
            </a:pPr>
            <a:r>
              <a:rPr lang="en-US" sz="1800">
                <a:solidFill>
                  <a:schemeClr val="dk1"/>
                </a:solidFill>
                <a:latin typeface="Calibri"/>
                <a:ea typeface="Calibri"/>
                <a:cs typeface="Calibri"/>
                <a:sym typeface="Calibri"/>
              </a:rPr>
              <a:t>Fax: (65) 6275 1396</a:t>
            </a:r>
            <a:endParaRPr sz="1800">
              <a:solidFill>
                <a:schemeClr val="dk1"/>
              </a:solidFill>
              <a:latin typeface="Calibri"/>
              <a:ea typeface="Calibri"/>
              <a:cs typeface="Calibri"/>
              <a:sym typeface="Calibri"/>
            </a:endParaRPr>
          </a:p>
          <a:p>
            <a:pPr indent="0" lvl="0" marL="1270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12700" marR="151130" rtl="0" algn="l">
              <a:lnSpc>
                <a:spcPct val="100000"/>
              </a:lnSpc>
              <a:spcBef>
                <a:spcPts val="0"/>
              </a:spcBef>
              <a:spcAft>
                <a:spcPts val="0"/>
              </a:spcAft>
              <a:buNone/>
            </a:pPr>
            <a:r>
              <a:rPr lang="en-US" sz="1800">
                <a:solidFill>
                  <a:schemeClr val="dk1"/>
                </a:solidFill>
                <a:latin typeface="Calibri"/>
                <a:ea typeface="Calibri"/>
                <a:cs typeface="Calibri"/>
                <a:sym typeface="Calibri"/>
              </a:rPr>
              <a:t>Email: </a:t>
            </a:r>
            <a:r>
              <a:rPr lang="en-US" sz="1800" u="sng">
                <a:solidFill>
                  <a:schemeClr val="dk1"/>
                </a:solidFill>
                <a:latin typeface="Calibri"/>
                <a:ea typeface="Calibri"/>
                <a:cs typeface="Calibri"/>
                <a:sym typeface="Calibri"/>
                <a:hlinkClick r:id="rId3">
                  <a:extLst>
                    <a:ext uri="{A12FA001-AC4F-418D-AE19-62706E023703}">
                      <ahyp:hlinkClr val="tx"/>
                    </a:ext>
                  </a:extLst>
                </a:hlinkClick>
              </a:rPr>
              <a:t>CPE_CONTACT@cpe.gov.sg </a:t>
            </a:r>
            <a:r>
              <a:rPr lang="en-US" sz="1800">
                <a:solidFill>
                  <a:schemeClr val="dk1"/>
                </a:solidFill>
                <a:latin typeface="Calibri"/>
                <a:ea typeface="Calibri"/>
                <a:cs typeface="Calibri"/>
                <a:sym typeface="Calibri"/>
              </a:rPr>
              <a:t> Website: </a:t>
            </a:r>
            <a:r>
              <a:rPr lang="en-US" sz="1800" u="sng">
                <a:solidFill>
                  <a:schemeClr val="dk1"/>
                </a:solidFill>
                <a:latin typeface="Calibri"/>
                <a:ea typeface="Calibri"/>
                <a:cs typeface="Calibri"/>
                <a:sym typeface="Calibri"/>
                <a:hlinkClick r:id="rId4">
                  <a:extLst>
                    <a:ext uri="{A12FA001-AC4F-418D-AE19-62706E023703}">
                      <ahyp:hlinkClr val="tx"/>
                    </a:ext>
                  </a:extLst>
                </a:hlinkClick>
              </a:rPr>
              <a:t>www.cpe.gov.sg</a:t>
            </a:r>
            <a:endParaRPr sz="1800" u="sng">
              <a:solidFill>
                <a:schemeClr val="dk1"/>
              </a:solidFill>
              <a:latin typeface="Calibri"/>
              <a:ea typeface="Calibri"/>
              <a:cs typeface="Calibri"/>
              <a:sym typeface="Calibri"/>
            </a:endParaRPr>
          </a:p>
          <a:p>
            <a:pPr indent="0" lvl="0" marL="1270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12700" marR="0" rtl="0" algn="l">
              <a:lnSpc>
                <a:spcPct val="100000"/>
              </a:lnSpc>
              <a:spcBef>
                <a:spcPts val="0"/>
              </a:spcBef>
              <a:spcAft>
                <a:spcPts val="0"/>
              </a:spcAft>
              <a:buNone/>
            </a:pPr>
            <a:r>
              <a:rPr lang="en-US" sz="1800">
                <a:solidFill>
                  <a:schemeClr val="dk1"/>
                </a:solidFill>
                <a:latin typeface="Calibri"/>
                <a:ea typeface="Calibri"/>
                <a:cs typeface="Calibri"/>
                <a:sym typeface="Calibri"/>
              </a:rPr>
              <a:t>Opening hours:</a:t>
            </a:r>
            <a:endParaRPr sz="1800">
              <a:solidFill>
                <a:schemeClr val="dk1"/>
              </a:solidFill>
              <a:latin typeface="Calibri"/>
              <a:ea typeface="Calibri"/>
              <a:cs typeface="Calibri"/>
              <a:sym typeface="Calibri"/>
            </a:endParaRPr>
          </a:p>
          <a:p>
            <a:pPr indent="0" lvl="0" marL="12700" marR="0" rtl="0" algn="l">
              <a:lnSpc>
                <a:spcPct val="100000"/>
              </a:lnSpc>
              <a:spcBef>
                <a:spcPts val="0"/>
              </a:spcBef>
              <a:spcAft>
                <a:spcPts val="0"/>
              </a:spcAft>
              <a:buNone/>
            </a:pPr>
            <a:r>
              <a:rPr lang="en-US" sz="1800">
                <a:solidFill>
                  <a:schemeClr val="dk1"/>
                </a:solidFill>
                <a:latin typeface="Calibri"/>
                <a:ea typeface="Calibri"/>
                <a:cs typeface="Calibri"/>
                <a:sym typeface="Calibri"/>
              </a:rPr>
              <a:t>Monday – Friday</a:t>
            </a:r>
            <a:endParaRPr sz="1800">
              <a:solidFill>
                <a:schemeClr val="dk1"/>
              </a:solidFill>
              <a:latin typeface="Calibri"/>
              <a:ea typeface="Calibri"/>
              <a:cs typeface="Calibri"/>
              <a:sym typeface="Calibri"/>
            </a:endParaRPr>
          </a:p>
          <a:p>
            <a:pPr indent="0" lvl="0" marL="12700" marR="0" rtl="0" algn="l">
              <a:lnSpc>
                <a:spcPct val="100000"/>
              </a:lnSpc>
              <a:spcBef>
                <a:spcPts val="5"/>
              </a:spcBef>
              <a:spcAft>
                <a:spcPts val="0"/>
              </a:spcAft>
              <a:buNone/>
            </a:pPr>
            <a:r>
              <a:rPr lang="en-US" sz="1800">
                <a:solidFill>
                  <a:schemeClr val="dk1"/>
                </a:solidFill>
                <a:latin typeface="Calibri"/>
                <a:ea typeface="Calibri"/>
                <a:cs typeface="Calibri"/>
                <a:sym typeface="Calibri"/>
              </a:rPr>
              <a:t>Saturday, Sunday and Public Holidays: </a:t>
            </a:r>
            <a:r>
              <a:rPr i="1" lang="en-US" sz="1800">
                <a:solidFill>
                  <a:schemeClr val="dk1"/>
                </a:solidFill>
                <a:latin typeface="Calibri"/>
                <a:ea typeface="Calibri"/>
                <a:cs typeface="Calibri"/>
                <a:sym typeface="Calibri"/>
              </a:rPr>
              <a:t>Closed</a:t>
            </a:r>
            <a:endParaRPr i="1" sz="1800">
              <a:solidFill>
                <a:schemeClr val="dk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5"/>
          <p:cNvSpPr/>
          <p:nvPr/>
        </p:nvSpPr>
        <p:spPr>
          <a:xfrm>
            <a:off x="-16600" y="3108960"/>
            <a:ext cx="9160599" cy="3749040"/>
          </a:xfrm>
          <a:prstGeom prst="rect">
            <a:avLst/>
          </a:prstGeom>
          <a:solidFill>
            <a:srgbClr val="D29F0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1" name="Google Shape;401;p55"/>
          <p:cNvSpPr/>
          <p:nvPr/>
        </p:nvSpPr>
        <p:spPr>
          <a:xfrm>
            <a:off x="1150619" y="1338072"/>
            <a:ext cx="76200" cy="7772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02" name="Google Shape;402;p55"/>
          <p:cNvSpPr txBox="1"/>
          <p:nvPr/>
        </p:nvSpPr>
        <p:spPr>
          <a:xfrm>
            <a:off x="1101648" y="3538804"/>
            <a:ext cx="7110095" cy="689291"/>
          </a:xfrm>
          <a:prstGeom prst="rect">
            <a:avLst/>
          </a:prstGeom>
          <a:noFill/>
          <a:ln>
            <a:noFill/>
          </a:ln>
        </p:spPr>
        <p:txBody>
          <a:bodyPr anchorCtr="0" anchor="t" bIns="0" lIns="0" spcFirstLastPara="1" rIns="0" wrap="square" tIns="12050">
            <a:spAutoFit/>
          </a:bodyPr>
          <a:lstStyle/>
          <a:p>
            <a:pPr indent="-2626995" lvl="0" marL="2639060" marR="5080" rtl="0" algn="ctr">
              <a:lnSpc>
                <a:spcPct val="100000"/>
              </a:lnSpc>
              <a:spcBef>
                <a:spcPts val="0"/>
              </a:spcBef>
              <a:spcAft>
                <a:spcPts val="0"/>
              </a:spcAft>
              <a:buNone/>
            </a:pPr>
            <a:r>
              <a:rPr lang="en-US" sz="4400">
                <a:solidFill>
                  <a:srgbClr val="F2F2F2"/>
                </a:solidFill>
                <a:latin typeface="Algerian"/>
                <a:ea typeface="Algerian"/>
                <a:cs typeface="Algerian"/>
                <a:sym typeface="Algerian"/>
              </a:rPr>
              <a:t>Thank you!</a:t>
            </a:r>
            <a:endParaRPr sz="4400">
              <a:solidFill>
                <a:srgbClr val="F2F2F2"/>
              </a:solidFill>
              <a:latin typeface="Algerian"/>
              <a:ea typeface="Algerian"/>
              <a:cs typeface="Algerian"/>
              <a:sym typeface="Algerian"/>
            </a:endParaRPr>
          </a:p>
        </p:txBody>
      </p:sp>
      <p:grpSp>
        <p:nvGrpSpPr>
          <p:cNvPr id="403" name="Google Shape;403;p55"/>
          <p:cNvGrpSpPr/>
          <p:nvPr/>
        </p:nvGrpSpPr>
        <p:grpSpPr>
          <a:xfrm>
            <a:off x="2476500" y="838200"/>
            <a:ext cx="4191000" cy="2304415"/>
            <a:chOff x="2667000" y="838200"/>
            <a:chExt cx="4191000" cy="2304415"/>
          </a:xfrm>
        </p:grpSpPr>
        <p:sp>
          <p:nvSpPr>
            <p:cNvPr id="404" name="Google Shape;404;p55"/>
            <p:cNvSpPr/>
            <p:nvPr/>
          </p:nvSpPr>
          <p:spPr>
            <a:xfrm>
              <a:off x="4576291" y="838200"/>
              <a:ext cx="2281709" cy="230441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rgbClr val="D2A010"/>
                  </a:solidFill>
                  <a:latin typeface="Arial"/>
                  <a:ea typeface="Arial"/>
                  <a:cs typeface="Arial"/>
                  <a:sym typeface="Arial"/>
                </a:rPr>
                <a:t>TRINITY </a:t>
              </a:r>
              <a:endParaRPr sz="3200">
                <a:solidFill>
                  <a:srgbClr val="D2A01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000">
                  <a:solidFill>
                    <a:srgbClr val="D2A010"/>
                  </a:solidFill>
                  <a:latin typeface="Arial"/>
                  <a:ea typeface="Arial"/>
                  <a:cs typeface="Arial"/>
                  <a:sym typeface="Arial"/>
                </a:rPr>
                <a:t>INTERNATIONAL </a:t>
              </a:r>
              <a:endParaRPr sz="3200">
                <a:solidFill>
                  <a:srgbClr val="D2A01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000">
                  <a:solidFill>
                    <a:srgbClr val="D2A010"/>
                  </a:solidFill>
                  <a:latin typeface="Arial"/>
                  <a:ea typeface="Arial"/>
                  <a:cs typeface="Arial"/>
                  <a:sym typeface="Arial"/>
                </a:rPr>
                <a:t>COLLEGE</a:t>
              </a:r>
              <a:endParaRPr sz="3200">
                <a:solidFill>
                  <a:srgbClr val="D2A01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000">
                  <a:solidFill>
                    <a:srgbClr val="D2A010"/>
                  </a:solidFill>
                  <a:latin typeface="Arial"/>
                  <a:ea typeface="Arial"/>
                  <a:cs typeface="Arial"/>
                  <a:sym typeface="Arial"/>
                </a:rPr>
                <a:t>三一国际学院</a:t>
              </a:r>
              <a:endParaRPr sz="3200">
                <a:solidFill>
                  <a:srgbClr val="D2A010"/>
                </a:solidFill>
                <a:latin typeface="Times New Roman"/>
                <a:ea typeface="Times New Roman"/>
                <a:cs typeface="Times New Roman"/>
                <a:sym typeface="Times New Roman"/>
              </a:endParaRPr>
            </a:p>
            <a:p>
              <a:pPr indent="0" lvl="0" marL="0" marR="0" rtl="0" algn="r">
                <a:spcBef>
                  <a:spcPts val="0"/>
                </a:spcBef>
                <a:spcAft>
                  <a:spcPts val="0"/>
                </a:spcAft>
                <a:buNone/>
              </a:pPr>
              <a:r>
                <a:rPr lang="en-US" sz="9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p:txBody>
        </p:sp>
        <p:pic>
          <p:nvPicPr>
            <p:cNvPr descr="C:\Users\Mary\AppData\Local\Microsoft\Windows\INetCache\Content.Word\logo ok.jpg" id="405" name="Google Shape;405;p55"/>
            <p:cNvPicPr preferRelativeResize="0"/>
            <p:nvPr/>
          </p:nvPicPr>
          <p:blipFill rotWithShape="1">
            <a:blip r:embed="rId4">
              <a:alphaModFix/>
            </a:blip>
            <a:srcRect b="0" l="0" r="0" t="0"/>
            <a:stretch/>
          </p:blipFill>
          <p:spPr>
            <a:xfrm>
              <a:off x="2667000" y="1304607"/>
              <a:ext cx="1828800" cy="1371600"/>
            </a:xfrm>
            <a:prstGeom prst="rect">
              <a:avLst/>
            </a:prstGeom>
            <a:noFill/>
            <a:ln>
              <a:noFill/>
            </a:ln>
          </p:spPr>
        </p:pic>
      </p:grpSp>
      <p:sp>
        <p:nvSpPr>
          <p:cNvPr id="406" name="Google Shape;406;p55"/>
          <p:cNvSpPr/>
          <p:nvPr/>
        </p:nvSpPr>
        <p:spPr>
          <a:xfrm>
            <a:off x="0" y="0"/>
            <a:ext cx="9144000" cy="6858000"/>
          </a:xfrm>
          <a:prstGeom prst="rect">
            <a:avLst/>
          </a:prstGeom>
          <a:noFill/>
          <a:ln cap="flat" cmpd="sng" w="76200">
            <a:solidFill>
              <a:srgbClr val="603A1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07" name="Google Shape;407;p55"/>
          <p:cNvSpPr txBox="1"/>
          <p:nvPr/>
        </p:nvSpPr>
        <p:spPr>
          <a:xfrm>
            <a:off x="6553200" y="6400110"/>
            <a:ext cx="2133600" cy="19685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200">
                <a:solidFill>
                  <a:schemeClr val="dk1"/>
                </a:solidFill>
                <a:latin typeface="Arial"/>
                <a:ea typeface="Arial"/>
                <a:cs typeface="Arial"/>
                <a:sym typeface="Arial"/>
              </a:rPr>
              <a:t>Last Edited: 23 January 2022</a:t>
            </a:r>
            <a:endParaRPr sz="12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6"/>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0" rtl="0" algn="l">
              <a:spcBef>
                <a:spcPts val="0"/>
              </a:spcBef>
              <a:spcAft>
                <a:spcPts val="0"/>
              </a:spcAft>
              <a:buNone/>
            </a:pPr>
            <a:r>
              <a:rPr lang="en-US">
                <a:latin typeface="Calibri"/>
                <a:ea typeface="Calibri"/>
                <a:cs typeface="Calibri"/>
                <a:sym typeface="Calibri"/>
              </a:rPr>
              <a:t> College Location and Contact</a:t>
            </a:r>
            <a:endParaRPr>
              <a:latin typeface="Calibri"/>
              <a:ea typeface="Calibri"/>
              <a:cs typeface="Calibri"/>
              <a:sym typeface="Calibri"/>
            </a:endParaRPr>
          </a:p>
        </p:txBody>
      </p:sp>
      <p:sp>
        <p:nvSpPr>
          <p:cNvPr id="91" name="Google Shape;91;p6"/>
          <p:cNvSpPr txBox="1"/>
          <p:nvPr/>
        </p:nvSpPr>
        <p:spPr>
          <a:xfrm>
            <a:off x="762000" y="990600"/>
            <a:ext cx="7772400" cy="5515356"/>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1600">
                <a:solidFill>
                  <a:schemeClr val="dk1"/>
                </a:solidFill>
                <a:latin typeface="Calibri"/>
                <a:ea typeface="Calibri"/>
                <a:cs typeface="Calibri"/>
                <a:sym typeface="Calibri"/>
              </a:rPr>
              <a:t>Location</a:t>
            </a:r>
            <a:endParaRPr b="1" sz="1600">
              <a:solidFill>
                <a:srgbClr val="000000"/>
              </a:solidFill>
              <a:latin typeface="Calibri"/>
              <a:ea typeface="Calibri"/>
              <a:cs typeface="Calibri"/>
              <a:sym typeface="Calibri"/>
            </a:endParaRPr>
          </a:p>
          <a:p>
            <a:pPr indent="0" lvl="0" marL="0" marR="0" rtl="0" algn="l">
              <a:spcBef>
                <a:spcPts val="0"/>
              </a:spcBef>
              <a:spcAft>
                <a:spcPts val="0"/>
              </a:spcAft>
              <a:buNone/>
            </a:pPr>
            <a:r>
              <a:rPr lang="en-US" sz="1600">
                <a:solidFill>
                  <a:srgbClr val="000000"/>
                </a:solidFill>
                <a:latin typeface="Calibri"/>
                <a:ea typeface="Calibri"/>
                <a:cs typeface="Calibri"/>
                <a:sym typeface="Calibri"/>
              </a:rPr>
              <a:t>Trinity International College is conveniently located within a 5-minute walking distance from the Jurong East MRT station and the Jurong East Bus Interchange. Covered walkways provide shelter for most of the walking route. The Jurong Regional Library is also a stone’s throw away.</a:t>
            </a:r>
            <a:endParaRPr sz="16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1600">
              <a:solidFill>
                <a:srgbClr val="000000"/>
              </a:solidFill>
              <a:latin typeface="Calibri"/>
              <a:ea typeface="Calibri"/>
              <a:cs typeface="Calibri"/>
              <a:sym typeface="Calibri"/>
            </a:endParaRPr>
          </a:p>
          <a:p>
            <a:pPr indent="0" lvl="0" marL="0" marR="0" rtl="0" algn="l">
              <a:spcBef>
                <a:spcPts val="0"/>
              </a:spcBef>
              <a:spcAft>
                <a:spcPts val="0"/>
              </a:spcAft>
              <a:buNone/>
            </a:pPr>
            <a:r>
              <a:rPr b="0" lang="en-US" sz="1600">
                <a:solidFill>
                  <a:schemeClr val="dk1"/>
                </a:solidFill>
                <a:latin typeface="Calibri"/>
                <a:ea typeface="Calibri"/>
                <a:cs typeface="Calibri"/>
                <a:sym typeface="Calibri"/>
              </a:rPr>
              <a:t>Blk 135, Jurong Gateway Road, </a:t>
            </a:r>
            <a:br>
              <a:rPr b="0" lang="en-US" sz="1600">
                <a:solidFill>
                  <a:schemeClr val="dk1"/>
                </a:solidFill>
                <a:latin typeface="Calibri"/>
                <a:ea typeface="Calibri"/>
                <a:cs typeface="Calibri"/>
                <a:sym typeface="Calibri"/>
              </a:rPr>
            </a:br>
            <a:r>
              <a:rPr b="0" lang="en-US" sz="1600">
                <a:solidFill>
                  <a:schemeClr val="dk1"/>
                </a:solidFill>
                <a:latin typeface="Calibri"/>
                <a:ea typeface="Calibri"/>
                <a:cs typeface="Calibri"/>
                <a:sym typeface="Calibri"/>
              </a:rPr>
              <a:t>#04-343/357</a:t>
            </a:r>
            <a:br>
              <a:rPr b="0" lang="en-US" sz="1600">
                <a:solidFill>
                  <a:schemeClr val="dk1"/>
                </a:solidFill>
                <a:latin typeface="Calibri"/>
                <a:ea typeface="Calibri"/>
                <a:cs typeface="Calibri"/>
                <a:sym typeface="Calibri"/>
              </a:rPr>
            </a:br>
            <a:r>
              <a:rPr b="0" lang="en-US" sz="1600">
                <a:solidFill>
                  <a:schemeClr val="dk1"/>
                </a:solidFill>
                <a:latin typeface="Calibri"/>
                <a:ea typeface="Calibri"/>
                <a:cs typeface="Calibri"/>
                <a:sym typeface="Calibri"/>
              </a:rPr>
              <a:t>Singapore 600135</a:t>
            </a:r>
            <a:br>
              <a:rPr b="0" lang="en-US" sz="1600">
                <a:solidFill>
                  <a:schemeClr val="dk1"/>
                </a:solidFill>
                <a:latin typeface="Calibri"/>
                <a:ea typeface="Calibri"/>
                <a:cs typeface="Calibri"/>
                <a:sym typeface="Calibri"/>
              </a:rPr>
            </a:br>
            <a:r>
              <a:rPr b="0" lang="en-US" sz="1600">
                <a:solidFill>
                  <a:schemeClr val="dk1"/>
                </a:solidFill>
                <a:latin typeface="Calibri"/>
                <a:ea typeface="Calibri"/>
                <a:cs typeface="Calibri"/>
                <a:sym typeface="Calibri"/>
              </a:rPr>
              <a:t>Tel: (65) 6567 9078 (General Enquiries)</a:t>
            </a:r>
            <a:br>
              <a:rPr b="0" lang="en-US" sz="1600">
                <a:solidFill>
                  <a:schemeClr val="dk1"/>
                </a:solidFill>
                <a:latin typeface="Calibri"/>
                <a:ea typeface="Calibri"/>
                <a:cs typeface="Calibri"/>
                <a:sym typeface="Calibri"/>
              </a:rPr>
            </a:br>
            <a:r>
              <a:rPr b="0" lang="en-US" sz="1600">
                <a:solidFill>
                  <a:schemeClr val="dk1"/>
                </a:solidFill>
                <a:latin typeface="Calibri"/>
                <a:ea typeface="Calibri"/>
                <a:cs typeface="Calibri"/>
                <a:sym typeface="Calibri"/>
              </a:rPr>
              <a:t>Website: </a:t>
            </a:r>
            <a:r>
              <a:rPr b="0" lang="en-US" sz="1600" u="sng">
                <a:solidFill>
                  <a:schemeClr val="dk1"/>
                </a:solidFill>
                <a:latin typeface="Calibri"/>
                <a:ea typeface="Calibri"/>
                <a:cs typeface="Calibri"/>
                <a:sym typeface="Calibri"/>
                <a:hlinkClick r:id="rId3">
                  <a:extLst>
                    <a:ext uri="{A12FA001-AC4F-418D-AE19-62706E023703}">
                      <ahyp:hlinkClr val="tx"/>
                    </a:ext>
                  </a:extLst>
                </a:hlinkClick>
              </a:rPr>
              <a:t>www.trinitycollege.edu.sg</a:t>
            </a:r>
            <a:br>
              <a:rPr b="0" lang="en-US" sz="1600">
                <a:solidFill>
                  <a:schemeClr val="dk1"/>
                </a:solidFill>
                <a:latin typeface="Calibri"/>
                <a:ea typeface="Calibri"/>
                <a:cs typeface="Calibri"/>
                <a:sym typeface="Calibri"/>
              </a:rPr>
            </a:br>
            <a:r>
              <a:rPr b="0" lang="en-US" sz="1600">
                <a:solidFill>
                  <a:schemeClr val="dk1"/>
                </a:solidFill>
                <a:latin typeface="Calibri"/>
                <a:ea typeface="Calibri"/>
                <a:cs typeface="Calibri"/>
                <a:sym typeface="Calibri"/>
              </a:rPr>
              <a:t>Email: </a:t>
            </a:r>
            <a:r>
              <a:rPr b="0" lang="en-US" sz="1600" u="sng">
                <a:solidFill>
                  <a:schemeClr val="dk1"/>
                </a:solidFill>
                <a:latin typeface="Calibri"/>
                <a:ea typeface="Calibri"/>
                <a:cs typeface="Calibri"/>
                <a:sym typeface="Calibri"/>
                <a:hlinkClick r:id="rId4">
                  <a:extLst>
                    <a:ext uri="{A12FA001-AC4F-418D-AE19-62706E023703}">
                      <ahyp:hlinkClr val="tx"/>
                    </a:ext>
                  </a:extLst>
                </a:hlinkClick>
              </a:rPr>
              <a:t>info@trinitycollege.edu.sg</a:t>
            </a:r>
            <a:br>
              <a:rPr b="0" lang="en-US" sz="1600">
                <a:solidFill>
                  <a:schemeClr val="dk1"/>
                </a:solidFill>
                <a:latin typeface="Calibri"/>
                <a:ea typeface="Calibri"/>
                <a:cs typeface="Calibri"/>
                <a:sym typeface="Calibri"/>
              </a:rPr>
            </a:br>
            <a:br>
              <a:rPr b="0" lang="en-US" sz="1600">
                <a:solidFill>
                  <a:schemeClr val="dk1"/>
                </a:solidFill>
                <a:latin typeface="Calibri"/>
                <a:ea typeface="Calibri"/>
                <a:cs typeface="Calibri"/>
                <a:sym typeface="Calibri"/>
              </a:rPr>
            </a:br>
            <a:r>
              <a:rPr b="0" lang="en-US" sz="1600">
                <a:solidFill>
                  <a:schemeClr val="dk1"/>
                </a:solidFill>
                <a:latin typeface="Calibri"/>
                <a:ea typeface="Calibri"/>
                <a:cs typeface="Calibri"/>
                <a:sym typeface="Calibri"/>
              </a:rPr>
              <a:t>Operating Hours</a:t>
            </a:r>
            <a:br>
              <a:rPr b="0" lang="en-US" sz="1600">
                <a:solidFill>
                  <a:schemeClr val="dk1"/>
                </a:solidFill>
                <a:latin typeface="Calibri"/>
                <a:ea typeface="Calibri"/>
                <a:cs typeface="Calibri"/>
                <a:sym typeface="Calibri"/>
              </a:rPr>
            </a:br>
            <a:r>
              <a:rPr b="0" lang="en-US" sz="1600">
                <a:solidFill>
                  <a:schemeClr val="dk1"/>
                </a:solidFill>
                <a:latin typeface="Calibri"/>
                <a:ea typeface="Calibri"/>
                <a:cs typeface="Calibri"/>
                <a:sym typeface="Calibri"/>
              </a:rPr>
              <a:t>Monday to Friday: 8:30 am – 6:00 pm</a:t>
            </a:r>
            <a:br>
              <a:rPr b="0" lang="en-US" sz="1600">
                <a:solidFill>
                  <a:schemeClr val="dk1"/>
                </a:solidFill>
                <a:latin typeface="Calibri"/>
                <a:ea typeface="Calibri"/>
                <a:cs typeface="Calibri"/>
                <a:sym typeface="Calibri"/>
              </a:rPr>
            </a:br>
            <a:r>
              <a:rPr b="0" lang="en-US" sz="1600">
                <a:solidFill>
                  <a:schemeClr val="dk1"/>
                </a:solidFill>
                <a:latin typeface="Calibri"/>
                <a:ea typeface="Calibri"/>
                <a:cs typeface="Calibri"/>
                <a:sym typeface="Calibri"/>
              </a:rPr>
              <a:t>Saturday, Sunday and Public Holidays: Closed</a:t>
            </a:r>
            <a:endParaRPr b="0"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600">
                <a:solidFill>
                  <a:schemeClr val="dk1"/>
                </a:solidFill>
                <a:latin typeface="Calibri"/>
                <a:ea typeface="Calibri"/>
                <a:cs typeface="Calibri"/>
                <a:sym typeface="Calibri"/>
              </a:rPr>
              <a:t>Facilities</a:t>
            </a:r>
            <a:endParaRPr b="1"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rgbClr val="000000"/>
                </a:solidFill>
                <a:latin typeface="Calibri"/>
                <a:ea typeface="Calibri"/>
                <a:cs typeface="Calibri"/>
                <a:sym typeface="Calibri"/>
              </a:rPr>
              <a:t>The College boosts 7 classrooms, each equipped with whiteboards, desks and chairs. In addition, air-conditioners and fans have been installed to provide greater comfort and to create a conducive environment for learning.</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7"/>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0" rtl="0" algn="l">
              <a:spcBef>
                <a:spcPts val="0"/>
              </a:spcBef>
              <a:spcAft>
                <a:spcPts val="0"/>
              </a:spcAft>
              <a:buNone/>
            </a:pPr>
            <a:r>
              <a:rPr lang="en-US">
                <a:latin typeface="Calibri"/>
                <a:ea typeface="Calibri"/>
                <a:cs typeface="Calibri"/>
                <a:sym typeface="Calibri"/>
              </a:rPr>
              <a:t> Courses and Fees</a:t>
            </a:r>
            <a:endParaRPr>
              <a:latin typeface="Calibri"/>
              <a:ea typeface="Calibri"/>
              <a:cs typeface="Calibri"/>
              <a:sym typeface="Calibri"/>
            </a:endParaRPr>
          </a:p>
        </p:txBody>
      </p:sp>
      <p:sp>
        <p:nvSpPr>
          <p:cNvPr id="97" name="Google Shape;97;p7"/>
          <p:cNvSpPr txBox="1"/>
          <p:nvPr/>
        </p:nvSpPr>
        <p:spPr>
          <a:xfrm>
            <a:off x="1142998" y="757489"/>
            <a:ext cx="6781801" cy="5471370"/>
          </a:xfrm>
          <a:prstGeom prst="rect">
            <a:avLst/>
          </a:prstGeom>
          <a:noFill/>
          <a:ln>
            <a:noFill/>
          </a:ln>
        </p:spPr>
        <p:txBody>
          <a:bodyPr anchorCtr="0" anchor="t" bIns="0" lIns="0" spcFirstLastPara="1" rIns="0" wrap="square" tIns="13325">
            <a:spAutoFit/>
          </a:bodyPr>
          <a:lstStyle/>
          <a:p>
            <a:pPr indent="-342900" lvl="0" marL="355600" marR="5080" rtl="0" algn="l">
              <a:lnSpc>
                <a:spcPct val="100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Preparatory Course for Admission to Government School Primary 2, 3, 4, 5</a:t>
            </a:r>
            <a:endParaRPr sz="1600">
              <a:solidFill>
                <a:schemeClr val="dk1"/>
              </a:solidFill>
              <a:latin typeface="Calibri"/>
              <a:ea typeface="Calibri"/>
              <a:cs typeface="Calibri"/>
              <a:sym typeface="Calibri"/>
            </a:endParaRPr>
          </a:p>
          <a:p>
            <a:pPr indent="-342900" lvl="0" marL="355600" marR="0" rtl="0" algn="l">
              <a:lnSpc>
                <a:spcPct val="100000"/>
              </a:lnSpc>
              <a:spcBef>
                <a:spcPts val="475"/>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Preparatory Course for Admission to Government School Secondary 1, 2, 3</a:t>
            </a:r>
            <a:endParaRPr sz="1600">
              <a:solidFill>
                <a:schemeClr val="dk1"/>
              </a:solidFill>
              <a:latin typeface="Calibri"/>
              <a:ea typeface="Calibri"/>
              <a:cs typeface="Calibri"/>
              <a:sym typeface="Calibri"/>
            </a:endParaRPr>
          </a:p>
          <a:p>
            <a:pPr indent="-342900" lvl="0" marL="355600" marR="0" rtl="0" algn="l">
              <a:lnSpc>
                <a:spcPct val="100000"/>
              </a:lnSpc>
              <a:spcBef>
                <a:spcPts val="475"/>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Preparatory Course for IELTS Examination (General/Academic Training)</a:t>
            </a:r>
            <a:endParaRPr sz="1600">
              <a:solidFill>
                <a:schemeClr val="dk1"/>
              </a:solidFill>
              <a:latin typeface="Calibri"/>
              <a:ea typeface="Calibri"/>
              <a:cs typeface="Calibri"/>
              <a:sym typeface="Calibri"/>
            </a:endParaRPr>
          </a:p>
          <a:p>
            <a:pPr indent="-342900" lvl="0" marL="355600" marR="0" rtl="0" algn="l">
              <a:lnSpc>
                <a:spcPct val="100000"/>
              </a:lnSpc>
              <a:spcBef>
                <a:spcPts val="475"/>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Preparatory Course for Singapore-Cambridge General Certificate of Education Ordinary Level Examination</a:t>
            </a:r>
            <a:endParaRPr sz="1600">
              <a:solidFill>
                <a:schemeClr val="dk1"/>
              </a:solidFill>
              <a:latin typeface="Calibri"/>
              <a:ea typeface="Calibri"/>
              <a:cs typeface="Calibri"/>
              <a:sym typeface="Calibri"/>
            </a:endParaRPr>
          </a:p>
          <a:p>
            <a:pPr indent="-342900" lvl="0" marL="355600" marR="0" rtl="0" algn="l">
              <a:lnSpc>
                <a:spcPct val="100000"/>
              </a:lnSpc>
              <a:spcBef>
                <a:spcPts val="475"/>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Certificate in Hospitality Management</a:t>
            </a:r>
            <a:endParaRPr sz="1600">
              <a:solidFill>
                <a:schemeClr val="dk1"/>
              </a:solidFill>
              <a:latin typeface="Calibri"/>
              <a:ea typeface="Calibri"/>
              <a:cs typeface="Calibri"/>
              <a:sym typeface="Calibri"/>
            </a:endParaRPr>
          </a:p>
          <a:p>
            <a:pPr indent="-342900" lvl="0" marL="355600" marR="0" rtl="0" algn="l">
              <a:lnSpc>
                <a:spcPct val="100000"/>
              </a:lnSpc>
              <a:spcBef>
                <a:spcPts val="475"/>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Certificate in Hospitality Operations</a:t>
            </a:r>
            <a:endParaRPr sz="1600">
              <a:solidFill>
                <a:schemeClr val="dk1"/>
              </a:solidFill>
              <a:latin typeface="Calibri"/>
              <a:ea typeface="Calibri"/>
              <a:cs typeface="Calibri"/>
              <a:sym typeface="Calibri"/>
            </a:endParaRPr>
          </a:p>
          <a:p>
            <a:pPr indent="-342900" lvl="0" marL="355600" marR="0" rtl="0" algn="l">
              <a:lnSpc>
                <a:spcPct val="100000"/>
              </a:lnSpc>
              <a:spcBef>
                <a:spcPts val="475"/>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Diploma in Business and Management</a:t>
            </a:r>
            <a:endParaRPr sz="1600">
              <a:solidFill>
                <a:schemeClr val="dk1"/>
              </a:solidFill>
              <a:latin typeface="Calibri"/>
              <a:ea typeface="Calibri"/>
              <a:cs typeface="Calibri"/>
              <a:sym typeface="Calibri"/>
            </a:endParaRPr>
          </a:p>
          <a:p>
            <a:pPr indent="-342900" lvl="0" marL="355600" marR="0" rtl="0" algn="l">
              <a:lnSpc>
                <a:spcPct val="100000"/>
              </a:lnSpc>
              <a:spcBef>
                <a:spcPts val="475"/>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Diploma in Business and Management (Part-Time)​</a:t>
            </a:r>
            <a:endParaRPr sz="1600">
              <a:solidFill>
                <a:schemeClr val="dk1"/>
              </a:solidFill>
              <a:latin typeface="Calibri"/>
              <a:ea typeface="Calibri"/>
              <a:cs typeface="Calibri"/>
              <a:sym typeface="Calibri"/>
            </a:endParaRPr>
          </a:p>
          <a:p>
            <a:pPr indent="-342900" lvl="0" marL="355600" marR="0" rtl="0" algn="l">
              <a:lnSpc>
                <a:spcPct val="100000"/>
              </a:lnSpc>
              <a:spcBef>
                <a:spcPts val="475"/>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Diploma in Business Administration (Part-Time)</a:t>
            </a:r>
            <a:endParaRPr sz="1600">
              <a:solidFill>
                <a:schemeClr val="dk1"/>
              </a:solidFill>
              <a:latin typeface="Calibri"/>
              <a:ea typeface="Calibri"/>
              <a:cs typeface="Calibri"/>
              <a:sym typeface="Calibri"/>
            </a:endParaRPr>
          </a:p>
          <a:p>
            <a:pPr indent="-342900" lvl="0" marL="355600" marR="0" rtl="0" algn="l">
              <a:lnSpc>
                <a:spcPct val="100000"/>
              </a:lnSpc>
              <a:spcBef>
                <a:spcPts val="475"/>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Diploma in Hospitality and Tourism Management</a:t>
            </a:r>
            <a:endParaRPr sz="1600">
              <a:solidFill>
                <a:schemeClr val="dk1"/>
              </a:solidFill>
              <a:latin typeface="Calibri"/>
              <a:ea typeface="Calibri"/>
              <a:cs typeface="Calibri"/>
              <a:sym typeface="Calibri"/>
            </a:endParaRPr>
          </a:p>
          <a:p>
            <a:pPr indent="-342900" lvl="0" marL="355600" marR="0" rtl="0" algn="l">
              <a:lnSpc>
                <a:spcPct val="100000"/>
              </a:lnSpc>
              <a:spcBef>
                <a:spcPts val="475"/>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Diploma in Education and Training</a:t>
            </a:r>
            <a:endParaRPr sz="1600">
              <a:solidFill>
                <a:schemeClr val="dk1"/>
              </a:solidFill>
              <a:latin typeface="Calibri"/>
              <a:ea typeface="Calibri"/>
              <a:cs typeface="Calibri"/>
              <a:sym typeface="Calibri"/>
            </a:endParaRPr>
          </a:p>
          <a:p>
            <a:pPr indent="-342900" lvl="0" marL="355600" marR="0" rtl="0" algn="l">
              <a:lnSpc>
                <a:spcPct val="100000"/>
              </a:lnSpc>
              <a:spcBef>
                <a:spcPts val="475"/>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Pearson LCCI Level 2 Diploma in Business</a:t>
            </a:r>
            <a:endParaRPr sz="1600">
              <a:solidFill>
                <a:schemeClr val="dk1"/>
              </a:solidFill>
              <a:latin typeface="Calibri"/>
              <a:ea typeface="Calibri"/>
              <a:cs typeface="Calibri"/>
              <a:sym typeface="Calibri"/>
            </a:endParaRPr>
          </a:p>
          <a:p>
            <a:pPr indent="-342900" lvl="0" marL="355600" marR="0" rtl="0" algn="l">
              <a:spcBef>
                <a:spcPts val="475"/>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Advanced Diploma in Business Management</a:t>
            </a:r>
            <a:endParaRPr sz="1600">
              <a:solidFill>
                <a:schemeClr val="dk1"/>
              </a:solidFill>
              <a:latin typeface="Calibri"/>
              <a:ea typeface="Calibri"/>
              <a:cs typeface="Calibri"/>
              <a:sym typeface="Calibri"/>
            </a:endParaRPr>
          </a:p>
          <a:p>
            <a:pPr indent="-342900" lvl="0" marL="355600" marR="0" rtl="0" algn="l">
              <a:spcBef>
                <a:spcPts val="475"/>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Post Graduate Certificate in Education and Training</a:t>
            </a:r>
            <a:endParaRPr sz="1600">
              <a:solidFill>
                <a:schemeClr val="dk1"/>
              </a:solidFill>
              <a:latin typeface="Calibri"/>
              <a:ea typeface="Calibri"/>
              <a:cs typeface="Calibri"/>
              <a:sym typeface="Calibri"/>
            </a:endParaRPr>
          </a:p>
          <a:p>
            <a:pPr indent="-342900" lvl="0" marL="355600" marR="0" rtl="0" algn="l">
              <a:spcBef>
                <a:spcPts val="475"/>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Post Graduate Diploma in Sales and Marketing Management</a:t>
            </a:r>
            <a:endParaRPr sz="1600">
              <a:solidFill>
                <a:schemeClr val="dk1"/>
              </a:solidFill>
              <a:latin typeface="Calibri"/>
              <a:ea typeface="Calibri"/>
              <a:cs typeface="Calibri"/>
              <a:sym typeface="Calibri"/>
            </a:endParaRPr>
          </a:p>
          <a:p>
            <a:pPr indent="-342900" lvl="0" marL="355600" marR="0" rtl="0" algn="l">
              <a:spcBef>
                <a:spcPts val="475"/>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Post Graduate Diploma in Business and Management</a:t>
            </a:r>
            <a:endParaRPr sz="1600">
              <a:solidFill>
                <a:schemeClr val="dk1"/>
              </a:solidFill>
              <a:latin typeface="Calibri"/>
              <a:ea typeface="Calibri"/>
              <a:cs typeface="Calibri"/>
              <a:sym typeface="Calibri"/>
            </a:endParaRPr>
          </a:p>
          <a:p>
            <a:pPr indent="-342900" lvl="0" marL="355600" marR="0" rtl="0" algn="l">
              <a:spcBef>
                <a:spcPts val="475"/>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Post Graduate Diploma in International Business</a:t>
            </a:r>
            <a:endParaRPr sz="1600">
              <a:solidFill>
                <a:schemeClr val="dk1"/>
              </a:solidFill>
              <a:latin typeface="Calibri"/>
              <a:ea typeface="Calibri"/>
              <a:cs typeface="Calibri"/>
              <a:sym typeface="Calibri"/>
            </a:endParaRPr>
          </a:p>
        </p:txBody>
      </p:sp>
      <p:sp>
        <p:nvSpPr>
          <p:cNvPr id="98" name="Google Shape;98;p7"/>
          <p:cNvSpPr txBox="1"/>
          <p:nvPr/>
        </p:nvSpPr>
        <p:spPr>
          <a:xfrm>
            <a:off x="431998" y="6172200"/>
            <a:ext cx="825480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500">
                <a:solidFill>
                  <a:schemeClr val="dk1"/>
                </a:solidFill>
                <a:latin typeface="Calibri"/>
                <a:ea typeface="Calibri"/>
                <a:cs typeface="Calibri"/>
                <a:sym typeface="Calibri"/>
              </a:rPr>
              <a:t>For more details (Course Information, Course Fee, Course Admission Criteria and Course Intake), </a:t>
            </a:r>
            <a:br>
              <a:rPr i="1" lang="en-US" sz="1500">
                <a:solidFill>
                  <a:schemeClr val="dk1"/>
                </a:solidFill>
                <a:latin typeface="Calibri"/>
                <a:ea typeface="Calibri"/>
                <a:cs typeface="Calibri"/>
                <a:sym typeface="Calibri"/>
              </a:rPr>
            </a:br>
            <a:r>
              <a:rPr i="1" lang="en-US" sz="1500">
                <a:solidFill>
                  <a:schemeClr val="dk1"/>
                </a:solidFill>
                <a:latin typeface="Calibri"/>
                <a:ea typeface="Calibri"/>
                <a:cs typeface="Calibri"/>
                <a:sym typeface="Calibri"/>
              </a:rPr>
              <a:t>please refer to the College’s website at </a:t>
            </a:r>
            <a:r>
              <a:rPr lang="en-US" sz="1500">
                <a:solidFill>
                  <a:schemeClr val="dk1"/>
                </a:solidFill>
                <a:latin typeface="Calibri"/>
                <a:ea typeface="Calibri"/>
                <a:cs typeface="Calibri"/>
                <a:sym typeface="Calibri"/>
              </a:rPr>
              <a:t>www.trinitycollege.edu.sg.</a:t>
            </a:r>
            <a:endParaRPr sz="15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8"/>
          <p:cNvSpPr txBox="1"/>
          <p:nvPr>
            <p:ph type="title"/>
          </p:nvPr>
        </p:nvSpPr>
        <p:spPr>
          <a:xfrm>
            <a:off x="431999" y="838201"/>
            <a:ext cx="8254801" cy="5016758"/>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1400">
                <a:latin typeface="Calibri"/>
                <a:ea typeface="Calibri"/>
                <a:cs typeface="Calibri"/>
                <a:sym typeface="Calibri"/>
              </a:rPr>
              <a:t>Preparatory Course for Admission to Government School Primary 2-5</a:t>
            </a:r>
            <a:br>
              <a:rPr b="0" lang="en-US" sz="1200">
                <a:latin typeface="Calibri"/>
                <a:ea typeface="Calibri"/>
                <a:cs typeface="Calibri"/>
                <a:sym typeface="Calibri"/>
              </a:rPr>
            </a:br>
            <a:br>
              <a:rPr b="0" lang="en-US" sz="1200">
                <a:latin typeface="Calibri"/>
                <a:ea typeface="Calibri"/>
                <a:cs typeface="Calibri"/>
                <a:sym typeface="Calibri"/>
              </a:rPr>
            </a:br>
            <a:br>
              <a:rPr b="0" lang="en-US" sz="1200">
                <a:latin typeface="Calibri"/>
                <a:ea typeface="Calibri"/>
                <a:cs typeface="Calibri"/>
                <a:sym typeface="Calibri"/>
              </a:rPr>
            </a:br>
            <a:br>
              <a:rPr b="0" lang="en-US" sz="1200">
                <a:latin typeface="Calibri"/>
                <a:ea typeface="Calibri"/>
                <a:cs typeface="Calibri"/>
                <a:sym typeface="Calibri"/>
              </a:rPr>
            </a:br>
            <a:br>
              <a:rPr b="0" lang="en-US" sz="1200">
                <a:latin typeface="Calibri"/>
                <a:ea typeface="Calibri"/>
                <a:cs typeface="Calibri"/>
                <a:sym typeface="Calibri"/>
              </a:rPr>
            </a:br>
            <a:br>
              <a:rPr b="0" lang="en-US" sz="1200">
                <a:latin typeface="Calibri"/>
                <a:ea typeface="Calibri"/>
                <a:cs typeface="Calibri"/>
                <a:sym typeface="Calibri"/>
              </a:rPr>
            </a:br>
            <a:br>
              <a:rPr b="0" lang="en-US" sz="1200">
                <a:latin typeface="Calibri"/>
                <a:ea typeface="Calibri"/>
                <a:cs typeface="Calibri"/>
                <a:sym typeface="Calibri"/>
              </a:rPr>
            </a:br>
            <a:br>
              <a:rPr b="0" lang="en-US" sz="1200">
                <a:latin typeface="Calibri"/>
                <a:ea typeface="Calibri"/>
                <a:cs typeface="Calibri"/>
                <a:sym typeface="Calibri"/>
              </a:rPr>
            </a:br>
            <a:br>
              <a:rPr b="0" lang="en-US" sz="1200">
                <a:latin typeface="Calibri"/>
                <a:ea typeface="Calibri"/>
                <a:cs typeface="Calibri"/>
                <a:sym typeface="Calibri"/>
              </a:rPr>
            </a:br>
            <a:br>
              <a:rPr b="0" lang="en-US" sz="1200">
                <a:latin typeface="Calibri"/>
                <a:ea typeface="Calibri"/>
                <a:cs typeface="Calibri"/>
                <a:sym typeface="Calibri"/>
              </a:rPr>
            </a:br>
            <a:br>
              <a:rPr b="0" lang="en-US" sz="1200">
                <a:latin typeface="Calibri"/>
                <a:ea typeface="Calibri"/>
                <a:cs typeface="Calibri"/>
                <a:sym typeface="Calibri"/>
              </a:rPr>
            </a:br>
            <a:br>
              <a:rPr b="0" lang="en-US" sz="1200">
                <a:latin typeface="Calibri"/>
                <a:ea typeface="Calibri"/>
                <a:cs typeface="Calibri"/>
                <a:sym typeface="Calibri"/>
              </a:rPr>
            </a:br>
            <a:br>
              <a:rPr b="0" lang="en-US" sz="1200">
                <a:latin typeface="Calibri"/>
                <a:ea typeface="Calibri"/>
                <a:cs typeface="Calibri"/>
                <a:sym typeface="Calibri"/>
              </a:rPr>
            </a:br>
            <a:r>
              <a:rPr b="0" lang="en-US" sz="1400">
                <a:latin typeface="Calibri"/>
                <a:ea typeface="Calibri"/>
                <a:cs typeface="Calibri"/>
                <a:sym typeface="Calibri"/>
              </a:rPr>
              <a:t>- Applicants are required to sit for the English placement test to determine the academic standard.</a:t>
            </a:r>
            <a:br>
              <a:rPr b="0" lang="en-US" sz="1400">
                <a:latin typeface="Calibri"/>
                <a:ea typeface="Calibri"/>
                <a:cs typeface="Calibri"/>
                <a:sym typeface="Calibri"/>
              </a:rPr>
            </a:br>
            <a:br>
              <a:rPr b="0" lang="en-US" sz="1400">
                <a:latin typeface="Calibri"/>
                <a:ea typeface="Calibri"/>
                <a:cs typeface="Calibri"/>
                <a:sym typeface="Calibri"/>
              </a:rPr>
            </a:br>
            <a:r>
              <a:rPr lang="en-US" sz="1400">
                <a:latin typeface="Calibri"/>
                <a:ea typeface="Calibri"/>
                <a:cs typeface="Calibri"/>
                <a:sym typeface="Calibri"/>
              </a:rPr>
              <a:t>Preparatory Course for Admission to Government School Secondary  1-3</a:t>
            </a:r>
            <a:br>
              <a:rPr b="0" lang="en-US" sz="1400">
                <a:latin typeface="Calibri"/>
                <a:ea typeface="Calibri"/>
                <a:cs typeface="Calibri"/>
                <a:sym typeface="Calibri"/>
              </a:rPr>
            </a:br>
            <a:br>
              <a:rPr b="0" lang="en-US" sz="1400">
                <a:latin typeface="Calibri"/>
                <a:ea typeface="Calibri"/>
                <a:cs typeface="Calibri"/>
                <a:sym typeface="Calibri"/>
              </a:rPr>
            </a:br>
            <a:br>
              <a:rPr b="0" lang="en-US" sz="1400">
                <a:latin typeface="Calibri"/>
                <a:ea typeface="Calibri"/>
                <a:cs typeface="Calibri"/>
                <a:sym typeface="Calibri"/>
              </a:rPr>
            </a:br>
            <a:br>
              <a:rPr b="0" lang="en-US" sz="1400">
                <a:latin typeface="Calibri"/>
                <a:ea typeface="Calibri"/>
                <a:cs typeface="Calibri"/>
                <a:sym typeface="Calibri"/>
              </a:rPr>
            </a:br>
            <a:br>
              <a:rPr b="0" lang="en-US" sz="1400">
                <a:latin typeface="Calibri"/>
                <a:ea typeface="Calibri"/>
                <a:cs typeface="Calibri"/>
                <a:sym typeface="Calibri"/>
              </a:rPr>
            </a:br>
            <a:br>
              <a:rPr b="0" lang="en-US" sz="1400">
                <a:latin typeface="Calibri"/>
                <a:ea typeface="Calibri"/>
                <a:cs typeface="Calibri"/>
                <a:sym typeface="Calibri"/>
              </a:rPr>
            </a:br>
            <a:br>
              <a:rPr b="0" lang="en-US" sz="1400">
                <a:latin typeface="Calibri"/>
                <a:ea typeface="Calibri"/>
                <a:cs typeface="Calibri"/>
                <a:sym typeface="Calibri"/>
              </a:rPr>
            </a:br>
            <a:br>
              <a:rPr b="0" lang="en-US" sz="1400">
                <a:latin typeface="Calibri"/>
                <a:ea typeface="Calibri"/>
                <a:cs typeface="Calibri"/>
                <a:sym typeface="Calibri"/>
              </a:rPr>
            </a:br>
            <a:br>
              <a:rPr b="0" lang="en-US" sz="1400">
                <a:latin typeface="Calibri"/>
                <a:ea typeface="Calibri"/>
                <a:cs typeface="Calibri"/>
                <a:sym typeface="Calibri"/>
              </a:rPr>
            </a:br>
            <a:r>
              <a:rPr b="0" lang="en-US" sz="1400">
                <a:latin typeface="Calibri"/>
                <a:ea typeface="Calibri"/>
                <a:cs typeface="Calibri"/>
                <a:sym typeface="Calibri"/>
              </a:rPr>
              <a:t>- Applicants are required to sit for the English placement test to determine the academic standard.	</a:t>
            </a:r>
            <a:endParaRPr b="0" sz="1400">
              <a:latin typeface="Calibri"/>
              <a:ea typeface="Calibri"/>
              <a:cs typeface="Calibri"/>
              <a:sym typeface="Calibri"/>
            </a:endParaRPr>
          </a:p>
        </p:txBody>
      </p:sp>
      <p:sp>
        <p:nvSpPr>
          <p:cNvPr id="104" name="Google Shape;104;p8"/>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0" rtl="0" algn="l">
              <a:spcBef>
                <a:spcPts val="0"/>
              </a:spcBef>
              <a:spcAft>
                <a:spcPts val="0"/>
              </a:spcAft>
              <a:buNone/>
            </a:pPr>
            <a:r>
              <a:rPr lang="en-US">
                <a:latin typeface="Calibri"/>
                <a:ea typeface="Calibri"/>
                <a:cs typeface="Calibri"/>
                <a:sym typeface="Calibri"/>
              </a:rPr>
              <a:t>Admission Requirements</a:t>
            </a:r>
            <a:endParaRPr>
              <a:latin typeface="Calibri"/>
              <a:ea typeface="Calibri"/>
              <a:cs typeface="Calibri"/>
              <a:sym typeface="Calibri"/>
            </a:endParaRPr>
          </a:p>
        </p:txBody>
      </p:sp>
      <p:graphicFrame>
        <p:nvGraphicFramePr>
          <p:cNvPr id="105" name="Google Shape;105;p8"/>
          <p:cNvGraphicFramePr/>
          <p:nvPr/>
        </p:nvGraphicFramePr>
        <p:xfrm>
          <a:off x="431999" y="1066800"/>
          <a:ext cx="3000000" cy="3000000"/>
        </p:xfrm>
        <a:graphic>
          <a:graphicData uri="http://schemas.openxmlformats.org/drawingml/2006/table">
            <a:tbl>
              <a:tblPr bandRow="1" firstRow="1">
                <a:noFill/>
                <a:tableStyleId>{7150A43D-65D4-4964-95CA-143CE834A791}</a:tableStyleId>
              </a:tblPr>
              <a:tblGrid>
                <a:gridCol w="1375800"/>
                <a:gridCol w="6879000"/>
              </a:tblGrid>
              <a:tr h="457200">
                <a:tc>
                  <a:txBody>
                    <a:bodyPr/>
                    <a:lstStyle/>
                    <a:p>
                      <a:pPr indent="0" lvl="0" marL="0" marR="0" rtl="0" algn="l">
                        <a:spcBef>
                          <a:spcPts val="0"/>
                        </a:spcBef>
                        <a:spcAft>
                          <a:spcPts val="0"/>
                        </a:spcAft>
                        <a:buNone/>
                      </a:pPr>
                      <a:r>
                        <a:rPr lang="en-US" sz="1400" u="none" cap="none" strike="noStrike">
                          <a:latin typeface="Calibri"/>
                          <a:ea typeface="Calibri"/>
                          <a:cs typeface="Calibri"/>
                          <a:sym typeface="Calibri"/>
                        </a:rPr>
                        <a:t>Primary 2</a:t>
                      </a:r>
                      <a:endParaRPr sz="1400" u="none" cap="none" strike="noStrike">
                        <a:latin typeface="Calibri"/>
                        <a:ea typeface="Calibri"/>
                        <a:cs typeface="Calibri"/>
                        <a:sym typeface="Calibri"/>
                      </a:endParaRPr>
                    </a:p>
                  </a:txBody>
                  <a:tcPr marT="45725" marB="45725" marR="91450" marL="91450"/>
                </a:tc>
                <a:tc>
                  <a:txBody>
                    <a:bodyPr/>
                    <a:lstStyle/>
                    <a:p>
                      <a:pPr indent="0" lvl="0" marL="68580" marR="294005" rtl="0" algn="l">
                        <a:lnSpc>
                          <a:spcPct val="100000"/>
                        </a:lnSpc>
                        <a:spcBef>
                          <a:spcPts val="0"/>
                        </a:spcBef>
                        <a:spcAft>
                          <a:spcPts val="0"/>
                        </a:spcAft>
                        <a:buNone/>
                      </a:pPr>
                      <a:r>
                        <a:rPr lang="en-US" sz="1400" u="none" cap="none" strike="noStrike">
                          <a:solidFill>
                            <a:schemeClr val="dk1"/>
                          </a:solidFill>
                          <a:latin typeface="Calibri"/>
                          <a:ea typeface="Calibri"/>
                          <a:cs typeface="Calibri"/>
                          <a:sym typeface="Calibri"/>
                        </a:rPr>
                        <a:t>Applicants must be between 7 to 9 years of age as at 1</a:t>
                      </a:r>
                      <a:r>
                        <a:rPr baseline="30000" lang="en-US" sz="1400" u="none" cap="none" strike="noStrike">
                          <a:solidFill>
                            <a:schemeClr val="dk1"/>
                          </a:solidFill>
                          <a:latin typeface="Calibri"/>
                          <a:ea typeface="Calibri"/>
                          <a:cs typeface="Calibri"/>
                          <a:sym typeface="Calibri"/>
                        </a:rPr>
                        <a:t>st</a:t>
                      </a:r>
                      <a:r>
                        <a:rPr lang="en-US" sz="1400" u="none" cap="none" strike="noStrike">
                          <a:solidFill>
                            <a:schemeClr val="dk1"/>
                          </a:solidFill>
                          <a:latin typeface="Calibri"/>
                          <a:ea typeface="Calibri"/>
                          <a:cs typeface="Calibri"/>
                          <a:sym typeface="Calibri"/>
                        </a:rPr>
                        <a:t> January of the year they are enrolling.</a:t>
                      </a:r>
                      <a:endParaRPr sz="1400" u="none" cap="none" strike="noStrike">
                        <a:solidFill>
                          <a:schemeClr val="dk1"/>
                        </a:solidFill>
                        <a:latin typeface="Calibri"/>
                        <a:ea typeface="Calibri"/>
                        <a:cs typeface="Calibri"/>
                        <a:sym typeface="Calibri"/>
                      </a:endParaRPr>
                    </a:p>
                  </a:txBody>
                  <a:tcPr marT="104775" marB="0" marR="0" marL="0"/>
                </a:tc>
              </a:tr>
              <a:tr h="547950">
                <a:tc>
                  <a:txBody>
                    <a:bodyPr/>
                    <a:lstStyle/>
                    <a:p>
                      <a:pPr indent="0" lvl="0" marL="0" marR="0" rtl="0" algn="l">
                        <a:lnSpc>
                          <a:spcPct val="100000"/>
                        </a:lnSpc>
                        <a:spcBef>
                          <a:spcPts val="0"/>
                        </a:spcBef>
                        <a:spcAft>
                          <a:spcPts val="0"/>
                        </a:spcAft>
                        <a:buSzPts val="1400"/>
                        <a:buFont typeface="Calibri"/>
                        <a:buNone/>
                      </a:pPr>
                      <a:r>
                        <a:rPr lang="en-US" sz="1400" u="none" cap="none" strike="noStrike">
                          <a:latin typeface="Calibri"/>
                          <a:ea typeface="Calibri"/>
                          <a:cs typeface="Calibri"/>
                          <a:sym typeface="Calibri"/>
                        </a:rPr>
                        <a:t>Primary 3</a:t>
                      </a:r>
                      <a:endParaRPr sz="1400" u="none" cap="none" strike="noStrike">
                        <a:latin typeface="Calibri"/>
                        <a:ea typeface="Calibri"/>
                        <a:cs typeface="Calibri"/>
                        <a:sym typeface="Calibri"/>
                      </a:endParaRPr>
                    </a:p>
                  </a:txBody>
                  <a:tcPr marT="45725" marB="45725" marR="91450" marL="91450"/>
                </a:tc>
                <a:tc>
                  <a:txBody>
                    <a:bodyPr/>
                    <a:lstStyle/>
                    <a:p>
                      <a:pPr indent="0" lvl="0" marL="68580" marR="0" rtl="0" algn="l">
                        <a:lnSpc>
                          <a:spcPct val="100000"/>
                        </a:lnSpc>
                        <a:spcBef>
                          <a:spcPts val="0"/>
                        </a:spcBef>
                        <a:spcAft>
                          <a:spcPts val="0"/>
                        </a:spcAft>
                        <a:buClr>
                          <a:schemeClr val="dk1"/>
                        </a:buClr>
                        <a:buSzPts val="1400"/>
                        <a:buFont typeface="Calibri"/>
                        <a:buNone/>
                      </a:pPr>
                      <a:r>
                        <a:rPr lang="en-US" sz="1400" u="none" cap="none" strike="noStrike">
                          <a:solidFill>
                            <a:schemeClr val="dk1"/>
                          </a:solidFill>
                          <a:latin typeface="Calibri"/>
                          <a:ea typeface="Calibri"/>
                          <a:cs typeface="Calibri"/>
                          <a:sym typeface="Calibri"/>
                        </a:rPr>
                        <a:t>Applicants must be between 8 to 10 years of age as at 1st January of the year they are enrolling.</a:t>
                      </a:r>
                      <a:endParaRPr sz="1400" u="none" cap="none" strike="noStrike">
                        <a:solidFill>
                          <a:schemeClr val="dk1"/>
                        </a:solidFill>
                        <a:latin typeface="Calibri"/>
                        <a:ea typeface="Calibri"/>
                        <a:cs typeface="Calibri"/>
                        <a:sym typeface="Calibri"/>
                      </a:endParaRPr>
                    </a:p>
                  </a:txBody>
                  <a:tcPr marT="141600" marB="0" marR="0" marL="0"/>
                </a:tc>
              </a:tr>
              <a:tr h="512450">
                <a:tc>
                  <a:txBody>
                    <a:bodyPr/>
                    <a:lstStyle/>
                    <a:p>
                      <a:pPr indent="0" lvl="0" marL="0" marR="0" rtl="0" algn="l">
                        <a:lnSpc>
                          <a:spcPct val="100000"/>
                        </a:lnSpc>
                        <a:spcBef>
                          <a:spcPts val="0"/>
                        </a:spcBef>
                        <a:spcAft>
                          <a:spcPts val="0"/>
                        </a:spcAft>
                        <a:buSzPts val="1400"/>
                        <a:buFont typeface="Calibri"/>
                        <a:buNone/>
                      </a:pPr>
                      <a:r>
                        <a:rPr lang="en-US" sz="1400" u="none" cap="none" strike="noStrike">
                          <a:latin typeface="Calibri"/>
                          <a:ea typeface="Calibri"/>
                          <a:cs typeface="Calibri"/>
                          <a:sym typeface="Calibri"/>
                        </a:rPr>
                        <a:t>Primary 4</a:t>
                      </a:r>
                      <a:endParaRPr sz="1400" u="none" cap="none" strike="noStrike">
                        <a:latin typeface="Calibri"/>
                        <a:ea typeface="Calibri"/>
                        <a:cs typeface="Calibri"/>
                        <a:sym typeface="Calibri"/>
                      </a:endParaRPr>
                    </a:p>
                  </a:txBody>
                  <a:tcPr marT="45725" marB="45725" marR="91450" marL="91450"/>
                </a:tc>
                <a:tc>
                  <a:txBody>
                    <a:bodyPr/>
                    <a:lstStyle/>
                    <a:p>
                      <a:pPr indent="0" lvl="0" marL="68580" marR="324485" rtl="0" algn="l">
                        <a:lnSpc>
                          <a:spcPct val="100000"/>
                        </a:lnSpc>
                        <a:spcBef>
                          <a:spcPts val="0"/>
                        </a:spcBef>
                        <a:spcAft>
                          <a:spcPts val="0"/>
                        </a:spcAft>
                        <a:buClr>
                          <a:schemeClr val="dk1"/>
                        </a:buClr>
                        <a:buSzPts val="1400"/>
                        <a:buFont typeface="Calibri"/>
                        <a:buNone/>
                      </a:pPr>
                      <a:r>
                        <a:rPr lang="en-US" sz="1400" u="none" cap="none" strike="noStrike">
                          <a:solidFill>
                            <a:schemeClr val="dk1"/>
                          </a:solidFill>
                          <a:latin typeface="Calibri"/>
                          <a:ea typeface="Calibri"/>
                          <a:cs typeface="Calibri"/>
                          <a:sym typeface="Calibri"/>
                        </a:rPr>
                        <a:t>Applicants must be between 9 to 11 years of age as at 1st January of the year they are enrolling.</a:t>
                      </a:r>
                      <a:endParaRPr sz="1400" u="none" cap="none" strike="noStrike">
                        <a:solidFill>
                          <a:schemeClr val="dk1"/>
                        </a:solidFill>
                        <a:latin typeface="Calibri"/>
                        <a:ea typeface="Calibri"/>
                        <a:cs typeface="Calibri"/>
                        <a:sym typeface="Calibri"/>
                      </a:endParaRPr>
                    </a:p>
                  </a:txBody>
                  <a:tcPr marT="104775" marB="0" marR="0" marL="0"/>
                </a:tc>
              </a:tr>
              <a:tr h="476925">
                <a:tc>
                  <a:txBody>
                    <a:bodyPr/>
                    <a:lstStyle/>
                    <a:p>
                      <a:pPr indent="0" lvl="0" marL="0" marR="0" rtl="0" algn="l">
                        <a:lnSpc>
                          <a:spcPct val="100000"/>
                        </a:lnSpc>
                        <a:spcBef>
                          <a:spcPts val="0"/>
                        </a:spcBef>
                        <a:spcAft>
                          <a:spcPts val="0"/>
                        </a:spcAft>
                        <a:buSzPts val="1400"/>
                        <a:buFont typeface="Calibri"/>
                        <a:buNone/>
                      </a:pPr>
                      <a:r>
                        <a:rPr lang="en-US" sz="1400" u="none" cap="none" strike="noStrike">
                          <a:latin typeface="Calibri"/>
                          <a:ea typeface="Calibri"/>
                          <a:cs typeface="Calibri"/>
                          <a:sym typeface="Calibri"/>
                        </a:rPr>
                        <a:t>Primary 5</a:t>
                      </a:r>
                      <a:endParaRPr sz="1400" u="none" cap="none" strike="noStrike">
                        <a:latin typeface="Calibri"/>
                        <a:ea typeface="Calibri"/>
                        <a:cs typeface="Calibri"/>
                        <a:sym typeface="Calibri"/>
                      </a:endParaRPr>
                    </a:p>
                  </a:txBody>
                  <a:tcPr marT="45725" marB="45725" marR="91450" marL="91450"/>
                </a:tc>
                <a:tc>
                  <a:txBody>
                    <a:bodyPr/>
                    <a:lstStyle/>
                    <a:p>
                      <a:pPr indent="0" lvl="0" marL="68580" marR="0" rtl="0" algn="l">
                        <a:lnSpc>
                          <a:spcPct val="100000"/>
                        </a:lnSpc>
                        <a:spcBef>
                          <a:spcPts val="0"/>
                        </a:spcBef>
                        <a:spcAft>
                          <a:spcPts val="0"/>
                        </a:spcAft>
                        <a:buClr>
                          <a:schemeClr val="dk1"/>
                        </a:buClr>
                        <a:buSzPts val="1400"/>
                        <a:buFont typeface="Calibri"/>
                        <a:buNone/>
                      </a:pPr>
                      <a:r>
                        <a:rPr lang="en-US" sz="1400" u="none" cap="none" strike="noStrike">
                          <a:solidFill>
                            <a:schemeClr val="dk1"/>
                          </a:solidFill>
                          <a:latin typeface="Calibri"/>
                          <a:ea typeface="Calibri"/>
                          <a:cs typeface="Calibri"/>
                          <a:sym typeface="Calibri"/>
                        </a:rPr>
                        <a:t>Applicants must be between 10 to 12 years of age as at 1st January of the year they are enrolling.</a:t>
                      </a:r>
                      <a:endParaRPr sz="1400" u="none" cap="none" strike="noStrike">
                        <a:solidFill>
                          <a:schemeClr val="dk1"/>
                        </a:solidFill>
                        <a:latin typeface="Calibri"/>
                        <a:ea typeface="Calibri"/>
                        <a:cs typeface="Calibri"/>
                        <a:sym typeface="Calibri"/>
                      </a:endParaRPr>
                    </a:p>
                  </a:txBody>
                  <a:tcPr marT="67950" marB="0" marR="0" marL="0"/>
                </a:tc>
              </a:tr>
            </a:tbl>
          </a:graphicData>
        </a:graphic>
      </p:graphicFrame>
      <p:graphicFrame>
        <p:nvGraphicFramePr>
          <p:cNvPr id="106" name="Google Shape;106;p8"/>
          <p:cNvGraphicFramePr/>
          <p:nvPr/>
        </p:nvGraphicFramePr>
        <p:xfrm>
          <a:off x="431998" y="3886200"/>
          <a:ext cx="3000000" cy="3000000"/>
        </p:xfrm>
        <a:graphic>
          <a:graphicData uri="http://schemas.openxmlformats.org/drawingml/2006/table">
            <a:tbl>
              <a:tblPr bandRow="1" firstRow="1">
                <a:noFill/>
                <a:tableStyleId>{7150A43D-65D4-4964-95CA-143CE834A791}</a:tableStyleId>
              </a:tblPr>
              <a:tblGrid>
                <a:gridCol w="1419250"/>
                <a:gridCol w="6835550"/>
              </a:tblGrid>
              <a:tr h="253475">
                <a:tc>
                  <a:txBody>
                    <a:bodyPr/>
                    <a:lstStyle/>
                    <a:p>
                      <a:pPr indent="0" lvl="0" marL="0" marR="0" rtl="0" algn="l">
                        <a:spcBef>
                          <a:spcPts val="0"/>
                        </a:spcBef>
                        <a:spcAft>
                          <a:spcPts val="0"/>
                        </a:spcAft>
                        <a:buNone/>
                      </a:pPr>
                      <a:r>
                        <a:rPr lang="en-US" sz="1400" u="none" cap="none" strike="noStrike">
                          <a:latin typeface="Calibri"/>
                          <a:ea typeface="Calibri"/>
                          <a:cs typeface="Calibri"/>
                          <a:sym typeface="Calibri"/>
                        </a:rPr>
                        <a:t>Secondary 1</a:t>
                      </a:r>
                      <a:endParaRPr sz="1400" u="none" cap="none" strike="noStrike">
                        <a:latin typeface="Calibri"/>
                        <a:ea typeface="Calibri"/>
                        <a:cs typeface="Calibri"/>
                        <a:sym typeface="Calibri"/>
                      </a:endParaRPr>
                    </a:p>
                  </a:txBody>
                  <a:tcPr marT="45725" marB="45725" marR="91450" marL="91450"/>
                </a:tc>
                <a:tc>
                  <a:txBody>
                    <a:bodyPr/>
                    <a:lstStyle/>
                    <a:p>
                      <a:pPr indent="0" lvl="0" marL="68580" marR="294005" rtl="0" algn="l">
                        <a:lnSpc>
                          <a:spcPct val="115000"/>
                        </a:lnSpc>
                        <a:spcBef>
                          <a:spcPts val="0"/>
                        </a:spcBef>
                        <a:spcAft>
                          <a:spcPts val="0"/>
                        </a:spcAft>
                        <a:buNone/>
                      </a:pPr>
                      <a:r>
                        <a:rPr lang="en-US" sz="1400" u="none" cap="none" strike="noStrike">
                          <a:solidFill>
                            <a:schemeClr val="dk1"/>
                          </a:solidFill>
                          <a:latin typeface="Calibri"/>
                          <a:ea typeface="Calibri"/>
                          <a:cs typeface="Calibri"/>
                          <a:sym typeface="Calibri"/>
                        </a:rPr>
                        <a:t>Applicants must be between 12 to 14 years of age as at 1</a:t>
                      </a:r>
                      <a:r>
                        <a:rPr baseline="30000" lang="en-US" sz="1400" u="none" cap="none" strike="noStrike">
                          <a:solidFill>
                            <a:schemeClr val="dk1"/>
                          </a:solidFill>
                          <a:latin typeface="Calibri"/>
                          <a:ea typeface="Calibri"/>
                          <a:cs typeface="Calibri"/>
                          <a:sym typeface="Calibri"/>
                        </a:rPr>
                        <a:t>st</a:t>
                      </a:r>
                      <a:r>
                        <a:rPr lang="en-US" sz="1400" u="none" cap="none" strike="noStrike">
                          <a:solidFill>
                            <a:schemeClr val="dk1"/>
                          </a:solidFill>
                          <a:latin typeface="Calibri"/>
                          <a:ea typeface="Calibri"/>
                          <a:cs typeface="Calibri"/>
                          <a:sym typeface="Calibri"/>
                        </a:rPr>
                        <a:t> January of the year they are enrolling.</a:t>
                      </a:r>
                      <a:endParaRPr sz="1400" u="none" cap="none" strike="noStrike">
                        <a:solidFill>
                          <a:schemeClr val="dk1"/>
                        </a:solidFill>
                        <a:latin typeface="Calibri"/>
                        <a:ea typeface="Calibri"/>
                        <a:cs typeface="Calibri"/>
                        <a:sym typeface="Calibri"/>
                      </a:endParaRPr>
                    </a:p>
                  </a:txBody>
                  <a:tcPr marT="104775" marB="0" marR="0" marL="0"/>
                </a:tc>
              </a:tr>
              <a:tr h="364625">
                <a:tc>
                  <a:txBody>
                    <a:bodyPr/>
                    <a:lstStyle/>
                    <a:p>
                      <a:pPr indent="0" lvl="0" marL="0" marR="0" rtl="0" algn="l">
                        <a:lnSpc>
                          <a:spcPct val="100000"/>
                        </a:lnSpc>
                        <a:spcBef>
                          <a:spcPts val="0"/>
                        </a:spcBef>
                        <a:spcAft>
                          <a:spcPts val="0"/>
                        </a:spcAft>
                        <a:buSzPts val="1400"/>
                        <a:buFont typeface="Calibri"/>
                        <a:buNone/>
                      </a:pPr>
                      <a:r>
                        <a:rPr lang="en-US" sz="1400" u="none" cap="none" strike="noStrike">
                          <a:latin typeface="Calibri"/>
                          <a:ea typeface="Calibri"/>
                          <a:cs typeface="Calibri"/>
                          <a:sym typeface="Calibri"/>
                        </a:rPr>
                        <a:t>Secondary 2</a:t>
                      </a:r>
                      <a:endParaRPr sz="1400" u="none" cap="none" strike="noStrike">
                        <a:latin typeface="Calibri"/>
                        <a:ea typeface="Calibri"/>
                        <a:cs typeface="Calibri"/>
                        <a:sym typeface="Calibri"/>
                      </a:endParaRPr>
                    </a:p>
                  </a:txBody>
                  <a:tcPr marT="45725" marB="45725" marR="91450" marL="91450"/>
                </a:tc>
                <a:tc>
                  <a:txBody>
                    <a:bodyPr/>
                    <a:lstStyle/>
                    <a:p>
                      <a:pPr indent="0" lvl="0" marL="68580" marR="0" rtl="0" algn="l">
                        <a:lnSpc>
                          <a:spcPct val="100000"/>
                        </a:lnSpc>
                        <a:spcBef>
                          <a:spcPts val="0"/>
                        </a:spcBef>
                        <a:spcAft>
                          <a:spcPts val="0"/>
                        </a:spcAft>
                        <a:buClr>
                          <a:schemeClr val="dk1"/>
                        </a:buClr>
                        <a:buSzPts val="1400"/>
                        <a:buFont typeface="Calibri"/>
                        <a:buNone/>
                      </a:pPr>
                      <a:r>
                        <a:rPr lang="en-US" sz="1400" u="none" cap="none" strike="noStrike">
                          <a:solidFill>
                            <a:schemeClr val="dk1"/>
                          </a:solidFill>
                          <a:latin typeface="Calibri"/>
                          <a:ea typeface="Calibri"/>
                          <a:cs typeface="Calibri"/>
                          <a:sym typeface="Calibri"/>
                        </a:rPr>
                        <a:t>Applicants must be between 13 to 15 years of age as at 1</a:t>
                      </a:r>
                      <a:r>
                        <a:rPr baseline="30000" lang="en-US" sz="1400" u="none" cap="none" strike="noStrike">
                          <a:solidFill>
                            <a:schemeClr val="dk1"/>
                          </a:solidFill>
                          <a:latin typeface="Calibri"/>
                          <a:ea typeface="Calibri"/>
                          <a:cs typeface="Calibri"/>
                          <a:sym typeface="Calibri"/>
                        </a:rPr>
                        <a:t>st</a:t>
                      </a:r>
                      <a:r>
                        <a:rPr lang="en-US" sz="1400" u="none" cap="none" strike="noStrike">
                          <a:solidFill>
                            <a:schemeClr val="dk1"/>
                          </a:solidFill>
                          <a:latin typeface="Calibri"/>
                          <a:ea typeface="Calibri"/>
                          <a:cs typeface="Calibri"/>
                          <a:sym typeface="Calibri"/>
                        </a:rPr>
                        <a:t> January of the year they are enrolling.</a:t>
                      </a:r>
                      <a:endParaRPr sz="1400" u="none" cap="none" strike="noStrike">
                        <a:solidFill>
                          <a:schemeClr val="dk1"/>
                        </a:solidFill>
                        <a:latin typeface="Calibri"/>
                        <a:ea typeface="Calibri"/>
                        <a:cs typeface="Calibri"/>
                        <a:sym typeface="Calibri"/>
                      </a:endParaRPr>
                    </a:p>
                  </a:txBody>
                  <a:tcPr marT="141600" marB="0" marR="0" marL="0"/>
                </a:tc>
              </a:tr>
              <a:tr h="498775">
                <a:tc>
                  <a:txBody>
                    <a:bodyPr/>
                    <a:lstStyle/>
                    <a:p>
                      <a:pPr indent="0" lvl="0" marL="0" marR="0" rtl="0" algn="l">
                        <a:lnSpc>
                          <a:spcPct val="100000"/>
                        </a:lnSpc>
                        <a:spcBef>
                          <a:spcPts val="0"/>
                        </a:spcBef>
                        <a:spcAft>
                          <a:spcPts val="0"/>
                        </a:spcAft>
                        <a:buSzPts val="1400"/>
                        <a:buFont typeface="Calibri"/>
                        <a:buNone/>
                      </a:pPr>
                      <a:r>
                        <a:rPr lang="en-US" sz="1400" u="none" cap="none" strike="noStrike">
                          <a:latin typeface="Calibri"/>
                          <a:ea typeface="Calibri"/>
                          <a:cs typeface="Calibri"/>
                          <a:sym typeface="Calibri"/>
                        </a:rPr>
                        <a:t>Secondary 3</a:t>
                      </a:r>
                      <a:endParaRPr sz="1400" u="none" cap="none" strike="noStrike">
                        <a:latin typeface="Calibri"/>
                        <a:ea typeface="Calibri"/>
                        <a:cs typeface="Calibri"/>
                        <a:sym typeface="Calibri"/>
                      </a:endParaRPr>
                    </a:p>
                  </a:txBody>
                  <a:tcPr marT="45725" marB="45725" marR="91450" marL="91450"/>
                </a:tc>
                <a:tc>
                  <a:txBody>
                    <a:bodyPr/>
                    <a:lstStyle/>
                    <a:p>
                      <a:pPr indent="0" lvl="0" marL="68580" marR="324485" rtl="0" algn="l">
                        <a:lnSpc>
                          <a:spcPct val="115000"/>
                        </a:lnSpc>
                        <a:spcBef>
                          <a:spcPts val="0"/>
                        </a:spcBef>
                        <a:spcAft>
                          <a:spcPts val="0"/>
                        </a:spcAft>
                        <a:buClr>
                          <a:schemeClr val="dk1"/>
                        </a:buClr>
                        <a:buSzPts val="1400"/>
                        <a:buFont typeface="Calibri"/>
                        <a:buNone/>
                      </a:pPr>
                      <a:r>
                        <a:rPr lang="en-US" sz="1400" u="none" cap="none" strike="noStrike">
                          <a:solidFill>
                            <a:schemeClr val="dk1"/>
                          </a:solidFill>
                          <a:latin typeface="Calibri"/>
                          <a:ea typeface="Calibri"/>
                          <a:cs typeface="Calibri"/>
                          <a:sym typeface="Calibri"/>
                        </a:rPr>
                        <a:t>Applicants must be between 14 to 16 years of age as at 1</a:t>
                      </a:r>
                      <a:r>
                        <a:rPr baseline="30000" lang="en-US" sz="1400" u="none" cap="none" strike="noStrike">
                          <a:solidFill>
                            <a:schemeClr val="dk1"/>
                          </a:solidFill>
                          <a:latin typeface="Calibri"/>
                          <a:ea typeface="Calibri"/>
                          <a:cs typeface="Calibri"/>
                          <a:sym typeface="Calibri"/>
                        </a:rPr>
                        <a:t>st</a:t>
                      </a:r>
                      <a:r>
                        <a:rPr lang="en-US" sz="1400" u="none" cap="none" strike="noStrike">
                          <a:solidFill>
                            <a:schemeClr val="dk1"/>
                          </a:solidFill>
                          <a:latin typeface="Calibri"/>
                          <a:ea typeface="Calibri"/>
                          <a:cs typeface="Calibri"/>
                          <a:sym typeface="Calibri"/>
                        </a:rPr>
                        <a:t> January of the year they are enrolling.</a:t>
                      </a:r>
                      <a:endParaRPr sz="1400" u="none" cap="none" strike="noStrike">
                        <a:solidFill>
                          <a:schemeClr val="dk1"/>
                        </a:solidFill>
                        <a:latin typeface="Calibri"/>
                        <a:ea typeface="Calibri"/>
                        <a:cs typeface="Calibri"/>
                        <a:sym typeface="Calibri"/>
                      </a:endParaRPr>
                    </a:p>
                  </a:txBody>
                  <a:tcPr marT="104775" marB="0" marR="0" marL="0"/>
                </a:tc>
              </a:tr>
            </a:tbl>
          </a:graphicData>
        </a:graphic>
      </p:graphicFrame>
      <p:sp>
        <p:nvSpPr>
          <p:cNvPr id="107" name="Google Shape;107;p8"/>
          <p:cNvSpPr txBox="1"/>
          <p:nvPr/>
        </p:nvSpPr>
        <p:spPr>
          <a:xfrm>
            <a:off x="431998" y="6172200"/>
            <a:ext cx="825480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500">
                <a:solidFill>
                  <a:schemeClr val="dk1"/>
                </a:solidFill>
                <a:latin typeface="Calibri"/>
                <a:ea typeface="Calibri"/>
                <a:cs typeface="Calibri"/>
                <a:sym typeface="Calibri"/>
              </a:rPr>
              <a:t>For more details (Course Information, Course Fee, Course Admission Criteria and Course Intake), </a:t>
            </a:r>
            <a:br>
              <a:rPr i="1" lang="en-US" sz="1500">
                <a:solidFill>
                  <a:schemeClr val="dk1"/>
                </a:solidFill>
                <a:latin typeface="Calibri"/>
                <a:ea typeface="Calibri"/>
                <a:cs typeface="Calibri"/>
                <a:sym typeface="Calibri"/>
              </a:rPr>
            </a:br>
            <a:r>
              <a:rPr i="1" lang="en-US" sz="1500">
                <a:solidFill>
                  <a:schemeClr val="dk1"/>
                </a:solidFill>
                <a:latin typeface="Calibri"/>
                <a:ea typeface="Calibri"/>
                <a:cs typeface="Calibri"/>
                <a:sym typeface="Calibri"/>
              </a:rPr>
              <a:t>please refer to the College’s website at </a:t>
            </a:r>
            <a:r>
              <a:rPr lang="en-US" sz="1500">
                <a:solidFill>
                  <a:schemeClr val="dk1"/>
                </a:solidFill>
                <a:latin typeface="Calibri"/>
                <a:ea typeface="Calibri"/>
                <a:cs typeface="Calibri"/>
                <a:sym typeface="Calibri"/>
              </a:rPr>
              <a:t>www.trinitycollege.edu.sg.</a:t>
            </a:r>
            <a:endParaRPr sz="15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9"/>
          <p:cNvSpPr txBox="1"/>
          <p:nvPr>
            <p:ph type="title"/>
          </p:nvPr>
        </p:nvSpPr>
        <p:spPr>
          <a:xfrm>
            <a:off x="457200" y="838200"/>
            <a:ext cx="8229600" cy="4893647"/>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1800">
                <a:latin typeface="Calibri"/>
                <a:ea typeface="Calibri"/>
                <a:cs typeface="Calibri"/>
                <a:sym typeface="Calibri"/>
              </a:rPr>
              <a:t>Diploma in Business and Management</a:t>
            </a:r>
            <a:br>
              <a:rPr lang="en-US" sz="1800">
                <a:latin typeface="Calibri"/>
                <a:ea typeface="Calibri"/>
                <a:cs typeface="Calibri"/>
                <a:sym typeface="Calibri"/>
              </a:rPr>
            </a:br>
            <a:r>
              <a:rPr b="0" lang="en-US" sz="1800">
                <a:latin typeface="Calibri"/>
                <a:ea typeface="Calibri"/>
                <a:cs typeface="Calibri"/>
                <a:sym typeface="Calibri"/>
              </a:rPr>
              <a:t>- Minimum Age: 16 years old and above as at 1</a:t>
            </a:r>
            <a:r>
              <a:rPr b="0" baseline="30000" lang="en-US" sz="1800">
                <a:latin typeface="Calibri"/>
                <a:ea typeface="Calibri"/>
                <a:cs typeface="Calibri"/>
                <a:sym typeface="Calibri"/>
              </a:rPr>
              <a:t>st</a:t>
            </a:r>
            <a:r>
              <a:rPr b="0" lang="en-US" sz="1800">
                <a:latin typeface="Calibri"/>
                <a:ea typeface="Calibri"/>
                <a:cs typeface="Calibri"/>
                <a:sym typeface="Calibri"/>
              </a:rPr>
              <a:t> January of the year they are enrolling.</a:t>
            </a:r>
            <a:br>
              <a:rPr b="0" lang="en-US" sz="1800">
                <a:latin typeface="Calibri"/>
                <a:ea typeface="Calibri"/>
                <a:cs typeface="Calibri"/>
                <a:sym typeface="Calibri"/>
              </a:rPr>
            </a:br>
            <a:r>
              <a:rPr b="0" lang="en-US" sz="1800">
                <a:latin typeface="Calibri"/>
                <a:ea typeface="Calibri"/>
                <a:cs typeface="Calibri"/>
                <a:sym typeface="Calibri"/>
              </a:rPr>
              <a:t>- Academic Level: GCE ‘O’ Level or 9 years formal education from country of origin (for foreign students)</a:t>
            </a:r>
            <a:br>
              <a:rPr b="0" lang="en-US" sz="1800">
                <a:latin typeface="Calibri"/>
                <a:ea typeface="Calibri"/>
                <a:cs typeface="Calibri"/>
                <a:sym typeface="Calibri"/>
              </a:rPr>
            </a:br>
            <a:r>
              <a:rPr b="0" lang="en-US" sz="1800">
                <a:latin typeface="Calibri"/>
                <a:ea typeface="Calibri"/>
                <a:cs typeface="Calibri"/>
                <a:sym typeface="Calibri"/>
              </a:rPr>
              <a:t>- Language Proficiency: IELTS 5.5 or CAE Level 4 or regional equivalent. English proficiency may be considered to have been met and IELTS score may not be required if the applicant possesses the highest qualification where English was the sole medium of instruction.</a:t>
            </a:r>
            <a:br>
              <a:rPr lang="en-US" sz="1800">
                <a:latin typeface="Calibri"/>
                <a:ea typeface="Calibri"/>
                <a:cs typeface="Calibri"/>
                <a:sym typeface="Calibri"/>
              </a:rPr>
            </a:br>
            <a:br>
              <a:rPr lang="en-US" sz="1800">
                <a:latin typeface="Calibri"/>
                <a:ea typeface="Calibri"/>
                <a:cs typeface="Calibri"/>
                <a:sym typeface="Calibri"/>
              </a:rPr>
            </a:br>
            <a:r>
              <a:rPr lang="en-US" sz="1800">
                <a:latin typeface="Calibri"/>
                <a:ea typeface="Calibri"/>
                <a:cs typeface="Calibri"/>
                <a:sym typeface="Calibri"/>
              </a:rPr>
              <a:t>Diploma in Business and Management (Part-Time)</a:t>
            </a:r>
            <a:br>
              <a:rPr lang="en-US" sz="1800">
                <a:latin typeface="Calibri"/>
                <a:ea typeface="Calibri"/>
                <a:cs typeface="Calibri"/>
                <a:sym typeface="Calibri"/>
              </a:rPr>
            </a:br>
            <a:r>
              <a:rPr b="0" lang="en-US" sz="1800">
                <a:latin typeface="Calibri"/>
                <a:ea typeface="Calibri"/>
                <a:cs typeface="Calibri"/>
                <a:sym typeface="Calibri"/>
              </a:rPr>
              <a:t>- Minimum Age: 16 years old and above.</a:t>
            </a:r>
            <a:br>
              <a:rPr b="0" lang="en-US" sz="1800">
                <a:latin typeface="Calibri"/>
                <a:ea typeface="Calibri"/>
                <a:cs typeface="Calibri"/>
                <a:sym typeface="Calibri"/>
              </a:rPr>
            </a:br>
            <a:r>
              <a:rPr b="0" lang="en-US" sz="1800">
                <a:latin typeface="Calibri"/>
                <a:ea typeface="Calibri"/>
                <a:cs typeface="Calibri"/>
                <a:sym typeface="Calibri"/>
              </a:rPr>
              <a:t>- Academic Level: GCE ‘O’ Level or 9 years formal education from country of origin (for foreign students)</a:t>
            </a:r>
            <a:br>
              <a:rPr b="0" lang="en-US" sz="1800">
                <a:latin typeface="Calibri"/>
                <a:ea typeface="Calibri"/>
                <a:cs typeface="Calibri"/>
                <a:sym typeface="Calibri"/>
              </a:rPr>
            </a:br>
            <a:r>
              <a:rPr b="0" lang="en-US" sz="1800">
                <a:latin typeface="Calibri"/>
                <a:ea typeface="Calibri"/>
                <a:cs typeface="Calibri"/>
                <a:sym typeface="Calibri"/>
              </a:rPr>
              <a:t>- Language Proficiency: IELTS 5.5 or a pass of English test from Trinity International College (Trinity International College Internal Exam. Passing grade 50% upon 100%)</a:t>
            </a:r>
            <a:br>
              <a:rPr b="0" lang="en-US" sz="1800">
                <a:latin typeface="Calibri"/>
                <a:ea typeface="Calibri"/>
                <a:cs typeface="Calibri"/>
                <a:sym typeface="Calibri"/>
              </a:rPr>
            </a:br>
            <a:r>
              <a:rPr b="0" lang="en-US" sz="1200">
                <a:latin typeface="Calibri"/>
                <a:ea typeface="Calibri"/>
                <a:cs typeface="Calibri"/>
                <a:sym typeface="Calibri"/>
              </a:rPr>
              <a:t>	</a:t>
            </a:r>
            <a:br>
              <a:rPr lang="en-US" sz="1200">
                <a:latin typeface="Calibri"/>
                <a:ea typeface="Calibri"/>
                <a:cs typeface="Calibri"/>
                <a:sym typeface="Calibri"/>
              </a:rPr>
            </a:br>
            <a:br>
              <a:rPr lang="en-US" sz="1200">
                <a:latin typeface="Calibri"/>
                <a:ea typeface="Calibri"/>
                <a:cs typeface="Calibri"/>
                <a:sym typeface="Calibri"/>
              </a:rPr>
            </a:br>
            <a:br>
              <a:rPr lang="en-US" sz="1200">
                <a:latin typeface="Calibri"/>
                <a:ea typeface="Calibri"/>
                <a:cs typeface="Calibri"/>
                <a:sym typeface="Calibri"/>
              </a:rPr>
            </a:br>
            <a:endParaRPr sz="1200">
              <a:latin typeface="Calibri"/>
              <a:ea typeface="Calibri"/>
              <a:cs typeface="Calibri"/>
              <a:sym typeface="Calibri"/>
            </a:endParaRPr>
          </a:p>
        </p:txBody>
      </p:sp>
      <p:sp>
        <p:nvSpPr>
          <p:cNvPr id="113" name="Google Shape;113;p9"/>
          <p:cNvSpPr txBox="1"/>
          <p:nvPr>
            <p:ph idx="1" type="body"/>
          </p:nvPr>
        </p:nvSpPr>
        <p:spPr>
          <a:xfrm>
            <a:off x="1142999" y="304800"/>
            <a:ext cx="7568999" cy="369332"/>
          </a:xfrm>
          <a:prstGeom prst="rect">
            <a:avLst/>
          </a:prstGeom>
          <a:solidFill>
            <a:srgbClr val="D29F0F"/>
          </a:solidFill>
          <a:ln>
            <a:noFill/>
          </a:ln>
        </p:spPr>
        <p:txBody>
          <a:bodyPr anchorCtr="0" anchor="t" bIns="0" lIns="0" spcFirstLastPara="1" rIns="0" wrap="square" tIns="0">
            <a:spAutoFit/>
          </a:bodyPr>
          <a:lstStyle/>
          <a:p>
            <a:pPr indent="0" lvl="0" marL="0" rtl="0" algn="l">
              <a:spcBef>
                <a:spcPts val="0"/>
              </a:spcBef>
              <a:spcAft>
                <a:spcPts val="0"/>
              </a:spcAft>
              <a:buNone/>
            </a:pPr>
            <a:r>
              <a:rPr lang="en-US" sz="2400">
                <a:latin typeface="Calibri"/>
                <a:ea typeface="Calibri"/>
                <a:cs typeface="Calibri"/>
                <a:sym typeface="Calibri"/>
              </a:rPr>
              <a:t>Admission Requirements</a:t>
            </a:r>
            <a:endParaRPr>
              <a:latin typeface="Calibri"/>
              <a:ea typeface="Calibri"/>
              <a:cs typeface="Calibri"/>
              <a:sym typeface="Calibri"/>
            </a:endParaRPr>
          </a:p>
        </p:txBody>
      </p:sp>
      <p:sp>
        <p:nvSpPr>
          <p:cNvPr id="114" name="Google Shape;114;p9"/>
          <p:cNvSpPr txBox="1"/>
          <p:nvPr/>
        </p:nvSpPr>
        <p:spPr>
          <a:xfrm>
            <a:off x="431998" y="6172200"/>
            <a:ext cx="825480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500">
                <a:solidFill>
                  <a:schemeClr val="dk1"/>
                </a:solidFill>
                <a:latin typeface="Calibri"/>
                <a:ea typeface="Calibri"/>
                <a:cs typeface="Calibri"/>
                <a:sym typeface="Calibri"/>
              </a:rPr>
              <a:t>For more details (Course Information, Course Fee, Course Admission Criteria and Course Intake), </a:t>
            </a:r>
            <a:br>
              <a:rPr i="1" lang="en-US" sz="1500">
                <a:solidFill>
                  <a:schemeClr val="dk1"/>
                </a:solidFill>
                <a:latin typeface="Calibri"/>
                <a:ea typeface="Calibri"/>
                <a:cs typeface="Calibri"/>
                <a:sym typeface="Calibri"/>
              </a:rPr>
            </a:br>
            <a:r>
              <a:rPr i="1" lang="en-US" sz="1500">
                <a:solidFill>
                  <a:schemeClr val="dk1"/>
                </a:solidFill>
                <a:latin typeface="Calibri"/>
                <a:ea typeface="Calibri"/>
                <a:cs typeface="Calibri"/>
                <a:sym typeface="Calibri"/>
              </a:rPr>
              <a:t>please refer to the College’s website at </a:t>
            </a:r>
            <a:r>
              <a:rPr lang="en-US" sz="1500">
                <a:solidFill>
                  <a:schemeClr val="dk1"/>
                </a:solidFill>
                <a:latin typeface="Calibri"/>
                <a:ea typeface="Calibri"/>
                <a:cs typeface="Calibri"/>
                <a:sym typeface="Calibri"/>
              </a:rPr>
              <a:t>www.trinitycollege.edu.sg.</a:t>
            </a:r>
            <a:endParaRPr sz="15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Yellow Orange">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2019-02-07T08:29:00Z</dcterms:created>
  <dc:creator>Mary Tay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62D04ACDF07E4807A45F6DD440B272D6</vt:lpwstr>
  </property>
  <property fmtid="{D5CDD505-2E9C-101B-9397-08002B2CF9AE}" pid="3" name="KSOProductBuildVer">
    <vt:lpwstr>1033-11.2.0.10463</vt:lpwstr>
  </property>
</Properties>
</file>